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45"/>
  </p:notesMasterIdLst>
  <p:sldIdLst>
    <p:sldId id="269" r:id="rId2"/>
    <p:sldId id="284" r:id="rId3"/>
    <p:sldId id="257" r:id="rId4"/>
    <p:sldId id="279" r:id="rId5"/>
    <p:sldId id="278" r:id="rId6"/>
    <p:sldId id="281" r:id="rId7"/>
    <p:sldId id="289" r:id="rId8"/>
    <p:sldId id="272" r:id="rId9"/>
    <p:sldId id="286" r:id="rId10"/>
    <p:sldId id="287" r:id="rId11"/>
    <p:sldId id="288" r:id="rId12"/>
    <p:sldId id="290" r:id="rId13"/>
    <p:sldId id="291" r:id="rId14"/>
    <p:sldId id="292" r:id="rId15"/>
    <p:sldId id="293" r:id="rId16"/>
    <p:sldId id="294" r:id="rId17"/>
    <p:sldId id="295" r:id="rId18"/>
    <p:sldId id="296" r:id="rId19"/>
    <p:sldId id="297" r:id="rId20"/>
    <p:sldId id="298" r:id="rId21"/>
    <p:sldId id="299" r:id="rId22"/>
    <p:sldId id="300" r:id="rId23"/>
    <p:sldId id="301" r:id="rId24"/>
    <p:sldId id="302" r:id="rId25"/>
    <p:sldId id="303" r:id="rId26"/>
    <p:sldId id="273" r:id="rId27"/>
    <p:sldId id="276" r:id="rId28"/>
    <p:sldId id="277" r:id="rId29"/>
    <p:sldId id="263" r:id="rId30"/>
    <p:sldId id="304" r:id="rId31"/>
    <p:sldId id="266" r:id="rId32"/>
    <p:sldId id="258" r:id="rId33"/>
    <p:sldId id="262" r:id="rId34"/>
    <p:sldId id="260" r:id="rId35"/>
    <p:sldId id="274" r:id="rId36"/>
    <p:sldId id="275" r:id="rId37"/>
    <p:sldId id="270" r:id="rId38"/>
    <p:sldId id="261" r:id="rId39"/>
    <p:sldId id="264" r:id="rId40"/>
    <p:sldId id="282" r:id="rId41"/>
    <p:sldId id="283" r:id="rId42"/>
    <p:sldId id="271" r:id="rId43"/>
    <p:sldId id="305" r:id="rId44"/>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6" d="100"/>
          <a:sy n="76" d="100"/>
        </p:scale>
        <p:origin x="-46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3B218663-5781-4737-A19E-FBAE1580D3C7}" type="datetimeFigureOut">
              <a:rPr lang="en-IN" smtClean="0"/>
              <a:t>23-12-2015</a:t>
            </a:fld>
            <a:endParaRPr lang="en-IN"/>
          </a:p>
        </p:txBody>
      </p:sp>
      <p:sp>
        <p:nvSpPr>
          <p:cNvPr id="4" name="Slide Image Placeholder 3"/>
          <p:cNvSpPr>
            <a:spLocks noGrp="1" noRot="1" noChangeAspect="1"/>
          </p:cNvSpPr>
          <p:nvPr>
            <p:ph type="sldImg" idx="2"/>
          </p:nvPr>
        </p:nvSpPr>
        <p:spPr>
          <a:xfrm>
            <a:off x="79375" y="739775"/>
            <a:ext cx="6577013" cy="3700463"/>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20ADF49D-8987-4524-A4CB-ED5206D5AA04}" type="slidenum">
              <a:rPr lang="en-IN" smtClean="0"/>
              <a:t>‹#›</a:t>
            </a:fld>
            <a:endParaRPr lang="en-IN"/>
          </a:p>
        </p:txBody>
      </p:sp>
    </p:spTree>
    <p:extLst>
      <p:ext uri="{BB962C8B-B14F-4D97-AF65-F5344CB8AC3E}">
        <p14:creationId xmlns:p14="http://schemas.microsoft.com/office/powerpoint/2010/main" val="4001535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447CA42-AE85-4E02-8FC6-6236E7F68577}" type="datetime1">
              <a:rPr lang="en-IN" smtClean="0"/>
              <a:t>23-12-2015</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IN" smtClean="0"/>
              <a:t>Copyright@GTU</a:t>
            </a:r>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E6584E4-15AA-47C3-BAA4-B221381AEC07}"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9E79B72-D33A-493C-81A3-4CD7C9FB5A26}" type="datetime1">
              <a:rPr lang="en-IN" smtClean="0"/>
              <a:t>23-12-2015</a:t>
            </a:fld>
            <a:endParaRPr lang="en-IN"/>
          </a:p>
        </p:txBody>
      </p:sp>
      <p:sp>
        <p:nvSpPr>
          <p:cNvPr id="5" name="Footer Placeholder 4"/>
          <p:cNvSpPr>
            <a:spLocks noGrp="1"/>
          </p:cNvSpPr>
          <p:nvPr>
            <p:ph type="ftr" sz="quarter" idx="11"/>
          </p:nvPr>
        </p:nvSpPr>
        <p:spPr/>
        <p:txBody>
          <a:bodyPr/>
          <a:lstStyle>
            <a:extLst/>
          </a:lstStyle>
          <a:p>
            <a:r>
              <a:rPr lang="en-IN" smtClean="0"/>
              <a:t>Copyright@GTU</a:t>
            </a:r>
            <a:endParaRPr lang="en-IN"/>
          </a:p>
        </p:txBody>
      </p:sp>
      <p:sp>
        <p:nvSpPr>
          <p:cNvPr id="6" name="Slide Number Placeholder 5"/>
          <p:cNvSpPr>
            <a:spLocks noGrp="1"/>
          </p:cNvSpPr>
          <p:nvPr>
            <p:ph type="sldNum" sz="quarter" idx="12"/>
          </p:nvPr>
        </p:nvSpPr>
        <p:spPr/>
        <p:txBody>
          <a:bodyPr/>
          <a:lstStyle>
            <a:extLst/>
          </a:lstStyle>
          <a:p>
            <a:fld id="{2E6584E4-15AA-47C3-BAA4-B221381AEC07}"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CC36F5D-9ECD-4011-BE89-4DA7EF88C270}" type="datetime1">
              <a:rPr lang="en-IN" smtClean="0"/>
              <a:t>23-12-2015</a:t>
            </a:fld>
            <a:endParaRPr lang="en-IN"/>
          </a:p>
        </p:txBody>
      </p:sp>
      <p:sp>
        <p:nvSpPr>
          <p:cNvPr id="5" name="Footer Placeholder 4"/>
          <p:cNvSpPr>
            <a:spLocks noGrp="1"/>
          </p:cNvSpPr>
          <p:nvPr>
            <p:ph type="ftr" sz="quarter" idx="11"/>
          </p:nvPr>
        </p:nvSpPr>
        <p:spPr/>
        <p:txBody>
          <a:bodyPr/>
          <a:lstStyle>
            <a:extLst/>
          </a:lstStyle>
          <a:p>
            <a:r>
              <a:rPr lang="en-IN" smtClean="0"/>
              <a:t>Copyright@GTU</a:t>
            </a:r>
            <a:endParaRPr lang="en-IN"/>
          </a:p>
        </p:txBody>
      </p:sp>
      <p:sp>
        <p:nvSpPr>
          <p:cNvPr id="6" name="Slide Number Placeholder 5"/>
          <p:cNvSpPr>
            <a:spLocks noGrp="1"/>
          </p:cNvSpPr>
          <p:nvPr>
            <p:ph type="sldNum" sz="quarter" idx="12"/>
          </p:nvPr>
        </p:nvSpPr>
        <p:spPr/>
        <p:txBody>
          <a:bodyPr/>
          <a:lstStyle>
            <a:extLst/>
          </a:lstStyle>
          <a:p>
            <a:fld id="{2E6584E4-15AA-47C3-BAA4-B221381AEC07}"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F9D293D-4517-4972-B957-A6A7F44685DF}" type="datetime1">
              <a:rPr lang="en-IN" smtClean="0"/>
              <a:t>23-12-2015</a:t>
            </a:fld>
            <a:endParaRPr lang="en-IN"/>
          </a:p>
        </p:txBody>
      </p:sp>
      <p:sp>
        <p:nvSpPr>
          <p:cNvPr id="5" name="Footer Placeholder 4"/>
          <p:cNvSpPr>
            <a:spLocks noGrp="1"/>
          </p:cNvSpPr>
          <p:nvPr>
            <p:ph type="ftr" sz="quarter" idx="11"/>
          </p:nvPr>
        </p:nvSpPr>
        <p:spPr/>
        <p:txBody>
          <a:bodyPr/>
          <a:lstStyle>
            <a:extLst/>
          </a:lstStyle>
          <a:p>
            <a:r>
              <a:rPr lang="en-IN" smtClean="0"/>
              <a:t>Copyright@GTU</a:t>
            </a:r>
            <a:endParaRPr lang="en-IN"/>
          </a:p>
        </p:txBody>
      </p:sp>
      <p:sp>
        <p:nvSpPr>
          <p:cNvPr id="6" name="Slide Number Placeholder 5"/>
          <p:cNvSpPr>
            <a:spLocks noGrp="1"/>
          </p:cNvSpPr>
          <p:nvPr>
            <p:ph type="sldNum" sz="quarter" idx="12"/>
          </p:nvPr>
        </p:nvSpPr>
        <p:spPr/>
        <p:txBody>
          <a:bodyPr/>
          <a:lstStyle>
            <a:extLst/>
          </a:lstStyle>
          <a:p>
            <a:fld id="{2E6584E4-15AA-47C3-BAA4-B221381AEC07}" type="slidenum">
              <a:rPr lang="en-IN" smtClean="0"/>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940237C-BA36-4079-8541-FEA5FD79BE48}" type="datetime1">
              <a:rPr lang="en-IN" smtClean="0"/>
              <a:t>23-12-2015</a:t>
            </a:fld>
            <a:endParaRPr lang="en-IN"/>
          </a:p>
        </p:txBody>
      </p:sp>
      <p:sp>
        <p:nvSpPr>
          <p:cNvPr id="5" name="Footer Placeholder 4"/>
          <p:cNvSpPr>
            <a:spLocks noGrp="1"/>
          </p:cNvSpPr>
          <p:nvPr>
            <p:ph type="ftr" sz="quarter" idx="11"/>
          </p:nvPr>
        </p:nvSpPr>
        <p:spPr/>
        <p:txBody>
          <a:bodyPr/>
          <a:lstStyle>
            <a:extLst/>
          </a:lstStyle>
          <a:p>
            <a:r>
              <a:rPr lang="en-IN" smtClean="0"/>
              <a:t>Copyright@GTU</a:t>
            </a:r>
            <a:endParaRPr lang="en-IN"/>
          </a:p>
        </p:txBody>
      </p:sp>
      <p:sp>
        <p:nvSpPr>
          <p:cNvPr id="6" name="Slide Number Placeholder 5"/>
          <p:cNvSpPr>
            <a:spLocks noGrp="1"/>
          </p:cNvSpPr>
          <p:nvPr>
            <p:ph type="sldNum" sz="quarter" idx="12"/>
          </p:nvPr>
        </p:nvSpPr>
        <p:spPr/>
        <p:txBody>
          <a:bodyPr/>
          <a:lstStyle>
            <a:extLst/>
          </a:lstStyle>
          <a:p>
            <a:fld id="{2E6584E4-15AA-47C3-BAA4-B221381AEC07}" type="slidenum">
              <a:rPr lang="en-IN" smtClean="0"/>
              <a:t>‹#›</a:t>
            </a:fld>
            <a:endParaRPr lang="en-IN"/>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4733A0F-F78E-4F88-941D-80C86897D984}" type="datetime1">
              <a:rPr lang="en-IN" smtClean="0"/>
              <a:t>23-12-2015</a:t>
            </a:fld>
            <a:endParaRPr lang="en-IN"/>
          </a:p>
        </p:txBody>
      </p:sp>
      <p:sp>
        <p:nvSpPr>
          <p:cNvPr id="6" name="Footer Placeholder 5"/>
          <p:cNvSpPr>
            <a:spLocks noGrp="1"/>
          </p:cNvSpPr>
          <p:nvPr>
            <p:ph type="ftr" sz="quarter" idx="11"/>
          </p:nvPr>
        </p:nvSpPr>
        <p:spPr/>
        <p:txBody>
          <a:bodyPr/>
          <a:lstStyle>
            <a:extLst/>
          </a:lstStyle>
          <a:p>
            <a:r>
              <a:rPr lang="en-IN" smtClean="0"/>
              <a:t>Copyright@GTU</a:t>
            </a:r>
            <a:endParaRPr lang="en-IN"/>
          </a:p>
        </p:txBody>
      </p:sp>
      <p:sp>
        <p:nvSpPr>
          <p:cNvPr id="7" name="Slide Number Placeholder 6"/>
          <p:cNvSpPr>
            <a:spLocks noGrp="1"/>
          </p:cNvSpPr>
          <p:nvPr>
            <p:ph type="sldNum" sz="quarter" idx="12"/>
          </p:nvPr>
        </p:nvSpPr>
        <p:spPr/>
        <p:txBody>
          <a:bodyPr/>
          <a:lstStyle>
            <a:extLst/>
          </a:lstStyle>
          <a:p>
            <a:fld id="{2E6584E4-15AA-47C3-BAA4-B221381AEC07}" type="slidenum">
              <a:rPr lang="en-IN" smtClean="0"/>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0102AE8-BB1E-4212-85F8-BFD07E58847F}" type="datetime1">
              <a:rPr lang="en-IN" smtClean="0"/>
              <a:t>23-12-2015</a:t>
            </a:fld>
            <a:endParaRPr lang="en-IN"/>
          </a:p>
        </p:txBody>
      </p:sp>
      <p:sp>
        <p:nvSpPr>
          <p:cNvPr id="8" name="Footer Placeholder 7"/>
          <p:cNvSpPr>
            <a:spLocks noGrp="1"/>
          </p:cNvSpPr>
          <p:nvPr>
            <p:ph type="ftr" sz="quarter" idx="11"/>
          </p:nvPr>
        </p:nvSpPr>
        <p:spPr/>
        <p:txBody>
          <a:bodyPr/>
          <a:lstStyle>
            <a:extLst/>
          </a:lstStyle>
          <a:p>
            <a:r>
              <a:rPr lang="en-IN" smtClean="0"/>
              <a:t>Copyright@GTU</a:t>
            </a:r>
            <a:endParaRPr lang="en-IN"/>
          </a:p>
        </p:txBody>
      </p:sp>
      <p:sp>
        <p:nvSpPr>
          <p:cNvPr id="9" name="Slide Number Placeholder 8"/>
          <p:cNvSpPr>
            <a:spLocks noGrp="1"/>
          </p:cNvSpPr>
          <p:nvPr>
            <p:ph type="sldNum" sz="quarter" idx="12"/>
          </p:nvPr>
        </p:nvSpPr>
        <p:spPr/>
        <p:txBody>
          <a:bodyPr/>
          <a:lstStyle>
            <a:extLst/>
          </a:lstStyle>
          <a:p>
            <a:fld id="{2E6584E4-15AA-47C3-BAA4-B221381AEC07}"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5D75C5D-BD3F-4AF6-98BC-3770E0FBEBE9}" type="datetime1">
              <a:rPr lang="en-IN" smtClean="0"/>
              <a:t>23-12-2015</a:t>
            </a:fld>
            <a:endParaRPr lang="en-IN"/>
          </a:p>
        </p:txBody>
      </p:sp>
      <p:sp>
        <p:nvSpPr>
          <p:cNvPr id="4" name="Footer Placeholder 3"/>
          <p:cNvSpPr>
            <a:spLocks noGrp="1"/>
          </p:cNvSpPr>
          <p:nvPr>
            <p:ph type="ftr" sz="quarter" idx="11"/>
          </p:nvPr>
        </p:nvSpPr>
        <p:spPr/>
        <p:txBody>
          <a:bodyPr/>
          <a:lstStyle>
            <a:extLst/>
          </a:lstStyle>
          <a:p>
            <a:r>
              <a:rPr lang="en-IN" smtClean="0"/>
              <a:t>Copyright@GTU</a:t>
            </a:r>
            <a:endParaRPr lang="en-IN"/>
          </a:p>
        </p:txBody>
      </p:sp>
      <p:sp>
        <p:nvSpPr>
          <p:cNvPr id="5" name="Slide Number Placeholder 4"/>
          <p:cNvSpPr>
            <a:spLocks noGrp="1"/>
          </p:cNvSpPr>
          <p:nvPr>
            <p:ph type="sldNum" sz="quarter" idx="12"/>
          </p:nvPr>
        </p:nvSpPr>
        <p:spPr/>
        <p:txBody>
          <a:bodyPr/>
          <a:lstStyle>
            <a:extLst/>
          </a:lstStyle>
          <a:p>
            <a:fld id="{2E6584E4-15AA-47C3-BAA4-B221381AEC07}" type="slidenum">
              <a:rPr lang="en-IN" smtClean="0"/>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8BB3B43-A59D-4FC5-B3DA-C8B2E84661E3}" type="datetime1">
              <a:rPr lang="en-IN" smtClean="0"/>
              <a:t>23-12-2015</a:t>
            </a:fld>
            <a:endParaRPr lang="en-IN"/>
          </a:p>
        </p:txBody>
      </p:sp>
      <p:sp>
        <p:nvSpPr>
          <p:cNvPr id="3" name="Footer Placeholder 2"/>
          <p:cNvSpPr>
            <a:spLocks noGrp="1"/>
          </p:cNvSpPr>
          <p:nvPr>
            <p:ph type="ftr" sz="quarter" idx="11"/>
          </p:nvPr>
        </p:nvSpPr>
        <p:spPr/>
        <p:txBody>
          <a:bodyPr/>
          <a:lstStyle>
            <a:extLst/>
          </a:lstStyle>
          <a:p>
            <a:r>
              <a:rPr lang="en-IN" smtClean="0"/>
              <a:t>Copyright@GTU</a:t>
            </a:r>
            <a:endParaRPr lang="en-IN"/>
          </a:p>
        </p:txBody>
      </p:sp>
      <p:sp>
        <p:nvSpPr>
          <p:cNvPr id="4" name="Slide Number Placeholder 3"/>
          <p:cNvSpPr>
            <a:spLocks noGrp="1"/>
          </p:cNvSpPr>
          <p:nvPr>
            <p:ph type="sldNum" sz="quarter" idx="12"/>
          </p:nvPr>
        </p:nvSpPr>
        <p:spPr/>
        <p:txBody>
          <a:bodyPr/>
          <a:lstStyle>
            <a:extLst/>
          </a:lstStyle>
          <a:p>
            <a:fld id="{2E6584E4-15AA-47C3-BAA4-B221381AEC07}"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extLst/>
          </a:lstStyle>
          <a:p>
            <a:fld id="{4592118D-ACFC-4369-BAE6-717509F441BC}" type="datetime1">
              <a:rPr lang="en-IN" smtClean="0"/>
              <a:t>23-12-2015</a:t>
            </a:fld>
            <a:endParaRPr lang="en-IN"/>
          </a:p>
        </p:txBody>
      </p:sp>
      <p:sp>
        <p:nvSpPr>
          <p:cNvPr id="6" name="Footer Placeholder 5"/>
          <p:cNvSpPr>
            <a:spLocks noGrp="1"/>
          </p:cNvSpPr>
          <p:nvPr>
            <p:ph type="ftr" sz="quarter" idx="11"/>
          </p:nvPr>
        </p:nvSpPr>
        <p:spPr/>
        <p:txBody>
          <a:bodyPr/>
          <a:lstStyle>
            <a:extLst/>
          </a:lstStyle>
          <a:p>
            <a:r>
              <a:rPr lang="en-IN" smtClean="0"/>
              <a:t>Copyright@GTU</a:t>
            </a:r>
            <a:endParaRPr lang="en-IN"/>
          </a:p>
        </p:txBody>
      </p:sp>
      <p:sp>
        <p:nvSpPr>
          <p:cNvPr id="7" name="Slide Number Placeholder 6"/>
          <p:cNvSpPr>
            <a:spLocks noGrp="1"/>
          </p:cNvSpPr>
          <p:nvPr>
            <p:ph type="sldNum" sz="quarter" idx="12"/>
          </p:nvPr>
        </p:nvSpPr>
        <p:spPr/>
        <p:txBody>
          <a:bodyPr/>
          <a:lstStyle>
            <a:extLst/>
          </a:lstStyle>
          <a:p>
            <a:fld id="{2E6584E4-15AA-47C3-BAA4-B221381AEC07}"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1E02769-AD20-4419-98E2-F546E961F5AC}" type="datetime1">
              <a:rPr lang="en-IN" smtClean="0"/>
              <a:t>23-12-2015</a:t>
            </a:fld>
            <a:endParaRPr lang="en-IN"/>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r>
              <a:rPr lang="en-IN" smtClean="0"/>
              <a:t>Copyright@GTU</a:t>
            </a:r>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E6584E4-15AA-47C3-BAA4-B221381AEC07}" type="slidenum">
              <a:rPr lang="en-IN" smtClean="0"/>
              <a:t>‹#›</a:t>
            </a:fld>
            <a:endParaRPr lang="en-IN"/>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D756AEE9-9329-4436-B339-3CC2EF7EAF4F}" type="datetime1">
              <a:rPr lang="en-IN" smtClean="0"/>
              <a:t>23-12-2015</a:t>
            </a:fld>
            <a:endParaRPr lang="en-IN"/>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r>
              <a:rPr lang="en-IN" smtClean="0"/>
              <a:t>Copyright@GTU</a:t>
            </a:r>
            <a:endParaRPr lang="en-IN"/>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2E6584E4-15AA-47C3-BAA4-B221381AEC07}"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goo.gl/xJiDS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files.gtu.ac.in/circulars/15DEC/14122015_03.pdf" TargetMode="External"/><Relationship Id="rId2" Type="http://schemas.openxmlformats.org/officeDocument/2006/relationships/hyperlink" Target="http://files.gtu.ac.in/circulars/15DEC/14122015_02.pdf" TargetMode="External"/><Relationship Id="rId1" Type="http://schemas.openxmlformats.org/officeDocument/2006/relationships/slideLayout" Target="../slideLayouts/slideLayout2.xml"/><Relationship Id="rId4" Type="http://schemas.openxmlformats.org/officeDocument/2006/relationships/hyperlink" Target="http://www.gtuipr.gtu.ac.in/"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mailto:ipr_projectofficer@gtu.edu.in" TargetMode="External"/><Relationship Id="rId2" Type="http://schemas.openxmlformats.org/officeDocument/2006/relationships/hyperlink" Target="mailto:manish.rachchh@gtu.edu.in" TargetMode="External"/><Relationship Id="rId1" Type="http://schemas.openxmlformats.org/officeDocument/2006/relationships/slideLayout" Target="../slideLayouts/slideLayout2.xml"/><Relationship Id="rId4" Type="http://schemas.openxmlformats.org/officeDocument/2006/relationships/hyperlink" Target="mailto:po_ipr@gtu.edu.in"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http://www.gtuipr.gtu.ac.in/"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80946" y="2443788"/>
            <a:ext cx="7396162" cy="735012"/>
          </a:xfrm>
        </p:spPr>
        <p:txBody>
          <a:bodyPr>
            <a:normAutofit fontScale="90000"/>
          </a:bodyPr>
          <a:lstStyle/>
          <a:p>
            <a:pPr algn="ctr"/>
            <a:r>
              <a:rPr lang="en-IN" sz="4000" b="1" dirty="0" smtClean="0">
                <a:solidFill>
                  <a:srgbClr val="7030A0"/>
                </a:solidFill>
              </a:rPr>
              <a:t>Welcome </a:t>
            </a:r>
            <a:br>
              <a:rPr lang="en-IN" sz="4000" b="1" dirty="0" smtClean="0">
                <a:solidFill>
                  <a:srgbClr val="7030A0"/>
                </a:solidFill>
              </a:rPr>
            </a:br>
            <a:r>
              <a:rPr lang="en-IN" sz="4000" b="1" dirty="0" smtClean="0">
                <a:solidFill>
                  <a:srgbClr val="7030A0"/>
                </a:solidFill>
              </a:rPr>
              <a:t>to</a:t>
            </a:r>
            <a:br>
              <a:rPr lang="en-IN" sz="4000" b="1" dirty="0" smtClean="0">
                <a:solidFill>
                  <a:srgbClr val="7030A0"/>
                </a:solidFill>
              </a:rPr>
            </a:br>
            <a:r>
              <a:rPr lang="en-IN" sz="4000" b="1" dirty="0" smtClean="0">
                <a:solidFill>
                  <a:srgbClr val="7030A0"/>
                </a:solidFill>
              </a:rPr>
              <a:t>Gujarat Technological University</a:t>
            </a:r>
            <a:endParaRPr lang="en-IN" sz="4000" b="1" dirty="0">
              <a:solidFill>
                <a:srgbClr val="7030A0"/>
              </a:solidFill>
            </a:endParaRPr>
          </a:p>
        </p:txBody>
      </p:sp>
      <p:sp>
        <p:nvSpPr>
          <p:cNvPr id="3" name="Subtitle 2"/>
          <p:cNvSpPr>
            <a:spLocks noGrp="1"/>
          </p:cNvSpPr>
          <p:nvPr>
            <p:ph type="subTitle" idx="1"/>
          </p:nvPr>
        </p:nvSpPr>
        <p:spPr>
          <a:xfrm>
            <a:off x="2079164" y="3167771"/>
            <a:ext cx="8137545" cy="2644775"/>
          </a:xfrm>
        </p:spPr>
        <p:txBody>
          <a:bodyPr>
            <a:noAutofit/>
          </a:bodyPr>
          <a:lstStyle/>
          <a:p>
            <a:pPr algn="ctr"/>
            <a:r>
              <a:rPr lang="en-US" sz="2000" b="1" dirty="0"/>
              <a:t>O</a:t>
            </a:r>
            <a:r>
              <a:rPr lang="en-US" sz="2000" b="1" dirty="0" smtClean="0"/>
              <a:t>rganized</a:t>
            </a:r>
            <a:r>
              <a:rPr lang="en-US" sz="2000" b="1" dirty="0"/>
              <a:t> </a:t>
            </a:r>
            <a:r>
              <a:rPr lang="en-US" sz="2000" b="1" dirty="0" smtClean="0"/>
              <a:t>Webinar on</a:t>
            </a:r>
          </a:p>
          <a:p>
            <a:pPr algn="ctr"/>
            <a:r>
              <a:rPr lang="en-US" sz="2000" b="1" dirty="0" smtClean="0"/>
              <a:t>Emerging career opportunities of</a:t>
            </a:r>
            <a:r>
              <a:rPr lang="en-US" sz="2000" b="1" dirty="0"/>
              <a:t> </a:t>
            </a:r>
            <a:endParaRPr lang="en-IN" sz="2000" dirty="0"/>
          </a:p>
          <a:p>
            <a:pPr algn="ctr"/>
            <a:r>
              <a:rPr lang="en-US" sz="3600" b="1" u="sng" dirty="0" smtClean="0">
                <a:solidFill>
                  <a:srgbClr val="C00000"/>
                </a:solidFill>
              </a:rPr>
              <a:t>IP </a:t>
            </a:r>
            <a:r>
              <a:rPr lang="en-US" sz="3600" b="1" u="sng" dirty="0" smtClean="0">
                <a:solidFill>
                  <a:srgbClr val="C00000"/>
                </a:solidFill>
              </a:rPr>
              <a:t>VALUATION AND MANAGEMENT</a:t>
            </a:r>
            <a:endParaRPr lang="en-US" sz="3600" b="1" dirty="0" smtClean="0">
              <a:solidFill>
                <a:schemeClr val="accent1">
                  <a:lumMod val="50000"/>
                </a:schemeClr>
              </a:solidFill>
            </a:endParaRPr>
          </a:p>
          <a:p>
            <a:pPr algn="ctr"/>
            <a:r>
              <a:rPr lang="en-US" sz="2000" b="1" dirty="0" smtClean="0">
                <a:solidFill>
                  <a:schemeClr val="accent1">
                    <a:lumMod val="50000"/>
                  </a:schemeClr>
                </a:solidFill>
              </a:rPr>
              <a:t>on</a:t>
            </a:r>
            <a:endParaRPr lang="en-IN" sz="2000" dirty="0" smtClean="0">
              <a:solidFill>
                <a:schemeClr val="accent1">
                  <a:lumMod val="50000"/>
                </a:schemeClr>
              </a:solidFill>
            </a:endParaRPr>
          </a:p>
          <a:p>
            <a:pPr algn="ctr"/>
            <a:r>
              <a:rPr lang="en-US" b="1" u="sng" dirty="0" smtClean="0">
                <a:solidFill>
                  <a:srgbClr val="7030A0"/>
                </a:solidFill>
              </a:rPr>
              <a:t>23</a:t>
            </a:r>
            <a:r>
              <a:rPr lang="en-US" b="1" u="sng" baseline="30000" dirty="0" smtClean="0">
                <a:solidFill>
                  <a:srgbClr val="7030A0"/>
                </a:solidFill>
              </a:rPr>
              <a:t>th</a:t>
            </a:r>
            <a:r>
              <a:rPr lang="en-US" b="1" u="sng" dirty="0" smtClean="0">
                <a:solidFill>
                  <a:srgbClr val="7030A0"/>
                </a:solidFill>
              </a:rPr>
              <a:t> </a:t>
            </a:r>
            <a:r>
              <a:rPr lang="en-US" b="1" u="sng" dirty="0">
                <a:solidFill>
                  <a:srgbClr val="7030A0"/>
                </a:solidFill>
              </a:rPr>
              <a:t>December 2015, </a:t>
            </a:r>
            <a:r>
              <a:rPr lang="en-US" b="1" u="sng" dirty="0" smtClean="0">
                <a:solidFill>
                  <a:srgbClr val="7030A0"/>
                </a:solidFill>
              </a:rPr>
              <a:t>Wednesday</a:t>
            </a:r>
            <a:endParaRPr lang="en-IN" dirty="0">
              <a:solidFill>
                <a:srgbClr val="7030A0"/>
              </a:solidFill>
            </a:endParaRPr>
          </a:p>
          <a:p>
            <a:endParaRPr lang="en-IN" sz="2000" b="1" dirty="0" smtClean="0">
              <a:solidFill>
                <a:srgbClr val="FF0000"/>
              </a:solidFill>
            </a:endParaRPr>
          </a:p>
        </p:txBody>
      </p:sp>
      <p:pic>
        <p:nvPicPr>
          <p:cNvPr id="4" name="Picture 3" descr="C:\Users\NEERAJ\Downloads\gtu-transperant(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04959" y="49212"/>
            <a:ext cx="1250632" cy="1327944"/>
          </a:xfrm>
          <a:prstGeom prst="rect">
            <a:avLst/>
          </a:prstGeom>
          <a:noFill/>
          <a:ln>
            <a:noFill/>
          </a:ln>
        </p:spPr>
      </p:pic>
      <p:pic>
        <p:nvPicPr>
          <p:cNvPr id="5" name="Picture 4" descr="paten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48243" y="5245388"/>
            <a:ext cx="1320165" cy="1446089"/>
          </a:xfrm>
          <a:prstGeom prst="rect">
            <a:avLst/>
          </a:prstGeom>
          <a:noFill/>
          <a:ln>
            <a:noFill/>
          </a:ln>
        </p:spPr>
      </p:pic>
      <p:sp>
        <p:nvSpPr>
          <p:cNvPr id="7" name="AutoShape 2" descr="data:image/png;base64,iVBORw0KGgoAAAANSUhEUgAAAZMAAAB9CAMAAABQ+34VAAAA51BMVEX///8xCmYuAGQTAFkyCmT///1ONnjm5OoLAFslAGGRiKUcAF2GeZgoAGGEd5nBusYAAFILAFacka9UPnTc2eL///qzrcFBJmlKMXMwBWRoWoeLfZslAF5ROnpWP30QAFdvYYnx7u+nnrLQydQAAE+ZjqeqobvBuMp8bZWglassAGizqrpZRn4AAElgTIFsXIk5GmrJws56aZS3sL+EdZ308/JzZIk/JnDk4uEiAFemnLfSyticl6szEmJhUX59cZOQhp6OgKg3HGTJwcVsW4OyrbdqV4tCJXRHMm08IWbSztI6G3Dw8Os/TVE9AAAUW0lEQVR4nO1dDVfjttK2ZWuDolWIIQ6YCIwTQhJC84kXwhbo0jZlaf//77kjyXZi2QH2fW83OefqOT1dHFnyeB5pZvRhybJ2CK/V28D++UCn1VcLb/vldw+gksqjw13b/fmwEQ/H0bY1sIPAU8ZsRp29LYAym/DXbWtg54Ar9SDwZtMtVFcc906cIKhXjPnSQBFCDYy3ohdsdTgKeLyNZ+8u/APi8soWBaiQgP9qHP068MKm860K0OY2NZyso0PRZMsi8IB2tizCbqFJWG3LlfSG0+F2Jdgx1Bidb5mTLlSL7UqwY/hM6P6WOakSYjhZh+Fk92A42T0YTnYPhpPdg+Fk92A42T18jBOMxegHzv79r46FGE40vMsJvnuioVcGfnZ6NBV3tI5PdYxbAlXst0owmDebzdVwiuFEw5ucQML00btCzC2buXURqsdwk993GNJBCKX0xcKEkiIo5V4re4rhRMPb7WR47CAbPV6TDfPpI0vYtWbt8bkwnc9Go8eZ5T8+0mI+Ut+rG042YhMn4DjiKqMIdA031LzSJRT0Mr19gnRK+rIUUbSnWpX8T/6PVHOPMpxo2NhOOn2PKCK8CFu/E1bCidNIbq4UGgPPJmV6hTSnk3ui4URDKSfY743ClAT0ly9m7UdFGxRcpRnavKD3bO6ypbMZ8PwDDScaSjjBcfuWrmwRa6ngd1BHmqtf2aCxrnd0nBZmuQWzdp5/nuFEQ1k7GdF1NdKp+hU3HjRXn00Pxp7eTHg3LbTi6EGbPtdsONFQxski59Dr2aqS+A+6nhIskoy4o9s1l6aeBl8WYjavYmzXmyjhJK9hdJYlYzx01loQm6UpVd2dgMtI00a66UKn2vMMJxqKnOBuTsO8upaMKy9ZtXdXs+jH5ZGwzMH1KJp1NREMJxpK2klew5kVstQo142TpoRRkrHiaGpfcxkFs2YXFqkYTjQUOamEORXW9RzTPRVkoev0l/2C3sMsEi6YNcT1Ag0nGoqczHNaZMtCluhMcsAPkmtcjIQzuqyjgln7Qy/PcKKhyEk/FyjxQSELtu7roGnnLr0uuAyeuYxKIUpe7OvlGU40FDkJchqmpV8ivP5F0IOfXDQK7iQbc7GGhQ6+V1jAbzjRUOBE03BYmgvj84usEz/QeyDIzm6c6Zyws0JhhhMNOif4Pqdhdl4+kI+t9jT9+1p3GXyW3Vc0a0VbaDjRUODkMeewefO9AnDkFQdP0g5+I9SSbOdroQTDiQadkzhvutZ7JxswLQyseOlojH+gm7WAF6fyDScadE60gRX33QL8mh4JX11nAysvxQ5+0RYaTjRonODW1Xsq1IALY/FZx8WKih38fdNO3oXeTo7zkfD7n3C9FQnvF8aE6yUcG0405DnBlb28et//0rFZiIRZVt7nQtqopATDiQatnQzzkfDR+wU8FlzGTZbG9EiYtEtKMJxo0DjJ9/H453fzxyUuI4uES8yasV3vQ+PEydVsXhibKqA4Fp/NS+J2IRJ+KCvCcKIhz8mrNrDy/uYShbF4tnIZJ3qUzJ5KizCc5JHjxM8PrKDi2FQBhSlGep+lXRTNWlkRhhMNOU7wWU7DpLtpsCvtFOJKcfAkG0gumLUgLN3Ew3CiIceJtiaITjdwcpBNZzWpNtgVsKxTWJxivC4tz3CiIceJNolbOk6PowGvp1Pq/qzgMrIdELC+hthdLS/OwXCiIcdJO+fi0aN+M5isuBUSRFPb5dNCDyQbwi+YNbc0EjacFJD38aP1ak+KUx2NGw+iAD5Or4uR8GoacainoedyEQwnGrT+yXq916Z9Ma6ce7JnzjMbVOiBsNXqiIJZ4/lPHDIYTjRonHRWXj4g+X3WOqNkEdFaaHWoR8LZ4Am2CmaNTq1SGE406GP1g8zirHX+oI1MD7OPH4LM90eFVSkZXbhTXLsdl4dxhhMNxbnfNIIlzSSqhebSfHZWlojNkhUruLDYLkBZOYUpRnayQQTDiYYCJzFL7FE2To/nk9zHD/wyzdAvuIzsK0Wt+2m/MbVvONFQXN/1qgwSYuICgt97QvPqXYW0ha8YncxlRHUtaW29qgbDiYaSdfX3spfC+sJ0RW1aGNzNVm8VxuIDmg2eTAud+JdNIhhONJR9EzQW+qRzjKPaXmGBls2z7xjuC3p/zIoqrJwgVd8qh+FEQ+n3jGCTXOefxjfnyi5+g00zv7AsuJOm0Dv2ISrQpxhd2imPugwnBZRxYt2BS5mch4W1vhJyCURlPu/NC21IzbdUGneV34sR2cYVMIYTDeXfx7epHZR9EC/skwx3v15QWrJBhOP9UrGqdccp+XA79C7KRTCcaNiwZ8GYFHZQScDlXOFXuuGoBmgqB+Xty0ZBuQiGEw0bOIkPN+GlJ9Knv2w4qUG0kwvPKUXhky8Fw4mGDZy8t/xxc7rc4avSKEV5DsOJBrPP3e7BcLJ7MJzsHgwnuwfDye7BcLJ7MJzsHnbh/BO+9nmEgWVdEtJ6/65/Fd946Wcp/7uYUlT6AcJPxAPatKLlfxSxU9y86efiq2PvRVs2n7sFXGPB84ZFPj8F8QNi738O9j8FHNEAvUTbOcZUPP6FBdwcw6xh6tmIHtxtgxR81+XI9r4ay6Wj510FPHQ//XScMocEqN7btgJ2EZ2Jw9xg08Tiv4erwGZ0ss3DhncY/nx5EZbPDf67uBjPzVG/pZBaqWwD2dMNDAwMDAwMDAwMDAwMDAwMDAwMDAwMDAwMDAw+DGztfzs7fantf3gtT1Q9+3Td2rj45ql2s3FvgHIJsNiOA+/Xav/3ddQY/1O9/nSYSjWv1TbsnqawfyOfhe9rtQ+vSW3Vam8eZ9Ct3TQ37VORE9Uv3bp1lW7h6YRysViATj64FjHmhF2RXzamXxCv9xHZMjTUGoVBSOiPZNOkYhwxcpFwckD5hl0GFQYOk2c0PlJn9tZ96zgi4Zs8n1Fa+0hdvLt955Adf1BHAaGUMht5H1oyiy+pi14eDzfeENo/9OlC3PfUBo4Dj5afZvYhqebURi+jdJObA47ePHugTdTB8yPn45wcI/ImJ9foI0vR41Y9fIeTjuMyft+ovD45Yj/kj+jyC5Pvu/HWH+Sk4yX7cTR6vf/HMqsnIheCJw/+KCedXu/DK5U/wsn7793w1g5nKcczQi+xL96l6bib9+1ZR5+x87fSf5CTBrWd/8LC0M9k/WCTA/IxTn4E73PCPsBJxXnnRBe8T10ndcjXF5Mn8Sf4oGFtOe4m2yredQfdf6z57OTzq0idDs4Q+tQeQGpsNVrjk1YnCQ5w1F4uB5HvJJxga/r5ZNltWMqDdwdtq/n41AF3HA3Px8tZW1msGrH5b4MhlAwPUgXheetkWU2DjnZ30IMnncyGuWbsx82n8QlIKX58/XWE0G27m1b6pJ1gKLJjdW6WTz2sHKsvLubWpeIEDwfdP+UTo/ZKJKsD2XB0ebIcrC+XTTipQGLkD2fL315VDY7xfLZsvaacxJAuGoI/H4i3snyrU12Ol5+bMbwPbreITVqDX7HVEA/ZP/kyhfeWm8BiUXJs+TWyOkAyklJDqXOHgxvn3rn8+dUjXuM6ZIzttSGxGyLbRuDG4el/OIwQEl4LXcFDOGWMOvtUcgKveegQwkj4Rb7XN4ccdvcYPxUnKMONjHNPaJAz23YJBfd0H/JQCtCYUMhH6JGqT5+oU/3T41D2yyo0xEJKRK6490WI3XaQHQRXXnp0eWq7Lki43xJ5w3NVTcQFd06qTLWT1MdPnTWRrHuP8GghfgnX9tJNOOnUSb3yAnERqavFetEpqIF7UCuU7bqQyrFwn1LRcvG1QzgFjS4EU7fEtd0r/rdlNUGvPQ9x8lonF7FoClVHqMEaIa77JdyuByw8RtQmR+IRDXA0R3uTCbdt7w44uWC2i/Yu5hiPSOBMjkN0dStZ5simz0diOyDJSfz3FQq/PzsBH4v6VCW2yxDjAyuC8vnRM7UDIUootg9a1I9BrzwQsRB+DREKb7/D/2lFCADt8ojyY4rsNduB256Q0qUBeYGbBr8Atcirp4FtykndDv5yILtth2LLL3wAkcDiCCqPrTg5YfKY+ahus8XtJBHJuuS2a3vHCNlosmooKSdQxK3z/YGJrQwh1T+Ehh4cOwTkE5zgur2QnDwxeXj0E7Hp8mYJuWhs4WexMzjdC8BXgFAQKsLzESJSuAfERZ0KbT608ogdm42gDUMgI2UATlxnLrfjp0PJP0NjsEd46NgLUH7j4Yp25UcktritwwJlu6o0sKFmTBd2uJ9wshjNLhq4VqePsSyfTqGiwTuCgY0zTqxjjkS02HkI2EhxYvNxbH0FDb1kGoo8my2VlPK0ZVwT/iQL/FN/UrddWsVWD+4S3ytGUEMOI7iZ5zjBT5lITkdxErgNKxoh26tkj1xxEog9J+F9xbkdIuDjn7FVOUU2K+Ek9tSmxo0Lp/4rtHNQJwVzLjlx2Uuf90A1krxXRwU7VOl5HV0esFi0pS4JFrHkRO5Q7vOASHuf+vgRAxmx2PUffYdksNAtYTEHXHHiIiKPGqlyNlaciFAxjnHUGQqjhD11pNxr6uMTTjqhLYNFPKUqQoF28iDeFUpY7SoEDQFJBqpEMVkr9fFQ/5ciL3gbsTv3kCsHixnKcbImUk9xIjYpxh26fq7EihOxzR6OISZqy1PS0amwqaDSsnZyF9ps3BCFRfJLsMzHAyci3Y/ErvriYKMuV28QFo/8+sSY6k5XqNyDtJF+2QYyJZwQyQnUj6HY6ed3KnaIh7upOLMV3ykfDw+iU5E8JPLUS9DoKt7A1l2zz5QCgJNwjRNob+iTuidA5F5yourAkNhelh+E+SY9BLyj1JvGSWa7iDyTo8UkJ1D2sUy/YTnbJYusNGco5SRwBOFRqNqNzokKZq8CLnQHludA5oc6K/zAOicn8LML7dt5+NKuKGcI6lTZgZP0i8FbJFocuIuesIUQK2RnGcVya2V4jdScObZ4qOCkUsJJBDaNiIXpXGy0uLotiYW/QtOkIhmcmjjoVdTn1EW3R9yh1C3lBJpf8lk0XiqFASctjRPLr4tGhpPHDf3N7WQhTfVnxUmfMHX2QBoLp5zEOZEuuTp/dhMnakvchBOgXekr8fG6P+nUwZojxJ2XfZ2TPRXW4QHhM6jEgSMeiqG+3KZ9koHzZR6L045Sc7Zni9NCGmlj0zkBb7Vwkl3MOqvbUk4c4cuS5EhwcqW6/rhR54SG7lN5O7EeGVGc+CcpJ8q3D+kaJ162T6en5N3UTqjihEhOZmnXKs9JItJDKhJwsrCsN9qJlBcF0sZkkiSxcL6dCMNRW0AcCbx4ou6sc+KpSoojL3DA5qMvspyOk1lMH0wF9cX5uEl4EznSiZVwIl8sXgSrr3WxsJPqsqJsV4OuHU/mC06USbIwxDPH01i+TJntesqUy5B03xkna+0E34LFUN9HOO6btivHCZgwOfqCWznb5ScirfyJ8lFvc3KlOHGVlPBHZrtkIXim2okvfM3gZEHsgPs4z4mfdg0RfR2h9MRWEfCp6j2GmK0NynviyJX9jTZ4ughv5MQ6kjJiv9PeF71JCA2k6i6J5CQOAy6tS3O+L2QATk7lc+72bEe0WUF5b/0dE06ErBUrCcherfJ2YvWV44fWDQG5+PcdTpTt+jN91iTn44ULXBfpzXbydcWJtF3nDEkDAHpiCSfkUgzuIiT8STTtdTHGvvUbA7e7pk5hu1IT1SbsCwLbrq4adWhT/el0eESSA1sank36vo87DBGI8TbaLutX6opgNj6mzpEIkYnrQaf6jqhYGM9IgO7ABzPq9a21dtLYs68GkG10lXFC5U7naSxMA3QdYVx5QYrFUk5e92yQDvrIkKn1AU5UOwEjgU6EfkguFs5EQj/WTgQnEAuL+AvH10zFwtBwIJDAULdlXLV/Qffk5vqXHC1ALQ3h2sXsxDonon+0duRUz2M2odAtdRmXISh0LFxGZmfQG3vAb3GCJ8ilL2Poy9VBp7jiBS4dLcMg6Z9UFihwrk+cAFERBGbtBEMGenYOJtbmIqyqQL9uMj5ccTKvQ5blI0VX9UqOkzXbBRyAlHx8CMHfRFrlTT4+x4lfhQDUPT+mbpDzJ06QidS2PupPknYC9sKlp2PmTBJOIKBE6Pxv52/BCbZOOKjl/n4M2S6hwUQX0PeZfc+3E38MPVAw/SkplUcx9sCIt0wHd7ryB+aM5GhLo848qZtbQiUnXyj9Q953dySGHxC/mEqtdOoEMer0HBbKsZUGFcmMqt54lRIVhuLXPTHT4XypUiqDoEMKPfZnsJUOEZrA/v5CZXTV+Okppyructiqf4LxQZ0IsUFKrDgiq/OBrANKZKO/YKr/nqRifB5C83dGB5QTkf5I6Uz0HZRITy0l0r2SBKov81acHBEqOfGYmlsgzJGcRA8U3tvrjjgVdsW649B3ol71JhlbOd/joARCPNnFwCfwupz5VhNeJ+UEz4mrKmSKxv2s32+vDSBXBqO/bvvJbEpl1j+XHapafyb78YPZrJvc2Jw93153065upTU5uqngcX+mhjXjwfJ5MhrIrp0/nPWTWUTcuHl+Hu9bjVl/LOLv6OD2r+sqxnOQwpIDbtFw+fx9nHZmxXNFefsgyLrYle7199tZOufTnvW/rdKa/ZnQj3/eFzdg/3I2S8Zl5qPJ4yXuzfoyyOnOZvdSpNrzZCUSpMrR2AheZTXglbw/3HMuOenPZmr8G3c/TWYdq9qftWWXKWodT8471v1sps4r/Fo7u729biUKjgfH389asTWFZ60EdoLcThZY1HKcm/ldv8DWaq6k7F+5NfzqV7yWXxWcKylLTR4o7vBXD0nzySADa9msPORdviZp4U9cvMY4FUz87Gci+alI5U9cLz73YuvvnalSl9bKawnnfhPR44YT8Qy2AuBizGSwa7AbwP6sdSr6IeaL8N2BPxJBzpvTogY/G/ccnR2k0wz/AeIv7vbdoI5fAAAAAElFTkSuQmCC"/>
          <p:cNvSpPr>
            <a:spLocks noChangeAspect="1" noChangeArrowheads="1"/>
          </p:cNvSpPr>
          <p:nvPr/>
        </p:nvSpPr>
        <p:spPr bwMode="auto">
          <a:xfrm>
            <a:off x="155575" y="-1165225"/>
            <a:ext cx="7810500" cy="24288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5575" y="5394793"/>
            <a:ext cx="1923589" cy="1379966"/>
          </a:xfrm>
          <a:prstGeom prst="rect">
            <a:avLst/>
          </a:prstGeom>
        </p:spPr>
      </p:pic>
      <p:sp>
        <p:nvSpPr>
          <p:cNvPr id="13" name="AutoShape 4" descr="Displaying cii-logo.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6" name="Date Placeholder 5"/>
          <p:cNvSpPr>
            <a:spLocks noGrp="1"/>
          </p:cNvSpPr>
          <p:nvPr>
            <p:ph type="dt" sz="half" idx="10"/>
          </p:nvPr>
        </p:nvSpPr>
        <p:spPr/>
        <p:txBody>
          <a:bodyPr/>
          <a:lstStyle/>
          <a:p>
            <a:fld id="{A17F5679-36B8-495F-96EC-E6C2BEBA32C8}" type="datetime1">
              <a:rPr lang="en-IN" smtClean="0"/>
              <a:t>23-12-2015</a:t>
            </a:fld>
            <a:endParaRPr lang="en-IN"/>
          </a:p>
        </p:txBody>
      </p:sp>
      <p:sp>
        <p:nvSpPr>
          <p:cNvPr id="8" name="Footer Placeholder 7"/>
          <p:cNvSpPr>
            <a:spLocks noGrp="1"/>
          </p:cNvSpPr>
          <p:nvPr>
            <p:ph type="ftr" sz="quarter" idx="11"/>
          </p:nvPr>
        </p:nvSpPr>
        <p:spPr/>
        <p:txBody>
          <a:bodyPr/>
          <a:lstStyle/>
          <a:p>
            <a:r>
              <a:rPr lang="en-IN" smtClean="0"/>
              <a:t>Copyright@GTU</a:t>
            </a:r>
            <a:endParaRPr lang="en-IN"/>
          </a:p>
        </p:txBody>
      </p:sp>
      <p:sp>
        <p:nvSpPr>
          <p:cNvPr id="9" name="Slide Number Placeholder 8"/>
          <p:cNvSpPr>
            <a:spLocks noGrp="1"/>
          </p:cNvSpPr>
          <p:nvPr>
            <p:ph type="sldNum" sz="quarter" idx="12"/>
          </p:nvPr>
        </p:nvSpPr>
        <p:spPr/>
        <p:txBody>
          <a:bodyPr/>
          <a:lstStyle/>
          <a:p>
            <a:fld id="{2E6584E4-15AA-47C3-BAA4-B221381AEC07}" type="slidenum">
              <a:rPr lang="en-IN" smtClean="0"/>
              <a:t>1</a:t>
            </a:fld>
            <a:endParaRPr lang="en-IN"/>
          </a:p>
        </p:txBody>
      </p:sp>
    </p:spTree>
    <p:extLst>
      <p:ext uri="{BB962C8B-B14F-4D97-AF65-F5344CB8AC3E}">
        <p14:creationId xmlns:p14="http://schemas.microsoft.com/office/powerpoint/2010/main" val="3513180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2544762"/>
          </a:xfrm>
        </p:spPr>
        <p:txBody>
          <a:bodyPr>
            <a:normAutofit/>
          </a:bodyPr>
          <a:lstStyle/>
          <a:p>
            <a:r>
              <a:rPr lang="en-US" dirty="0" smtClean="0"/>
              <a:t>Intellectual </a:t>
            </a:r>
            <a:r>
              <a:rPr lang="en-US" b="1" u="sng" dirty="0" smtClean="0">
                <a:solidFill>
                  <a:srgbClr val="FF0000"/>
                </a:solidFill>
              </a:rPr>
              <a:t>Property</a:t>
            </a:r>
            <a:r>
              <a:rPr lang="en-US" dirty="0" smtClean="0"/>
              <a:t> Rights </a:t>
            </a:r>
            <a:br>
              <a:rPr lang="en-US" dirty="0" smtClean="0"/>
            </a:br>
            <a:r>
              <a:rPr lang="en-US" dirty="0" smtClean="0"/>
              <a:t/>
            </a:r>
            <a:br>
              <a:rPr lang="en-US" dirty="0" smtClean="0"/>
            </a:br>
            <a:r>
              <a:rPr lang="en-US" dirty="0" smtClean="0"/>
              <a:t> “Property ” </a:t>
            </a:r>
            <a:endParaRPr lang="en-US" dirty="0"/>
          </a:p>
        </p:txBody>
      </p:sp>
      <p:sp>
        <p:nvSpPr>
          <p:cNvPr id="3" name="Content Placeholder 2"/>
          <p:cNvSpPr>
            <a:spLocks noGrp="1"/>
          </p:cNvSpPr>
          <p:nvPr>
            <p:ph idx="1"/>
          </p:nvPr>
        </p:nvSpPr>
        <p:spPr>
          <a:xfrm>
            <a:off x="609600" y="3429001"/>
            <a:ext cx="10972800" cy="2697163"/>
          </a:xfrm>
        </p:spPr>
        <p:txBody>
          <a:bodyPr/>
          <a:lstStyle/>
          <a:p>
            <a:r>
              <a:rPr lang="en-US" dirty="0" smtClean="0"/>
              <a:t>A thing or things belonging to someone</a:t>
            </a:r>
            <a:endParaRPr lang="en-US" dirty="0"/>
          </a:p>
        </p:txBody>
      </p:sp>
      <p:sp>
        <p:nvSpPr>
          <p:cNvPr id="4" name="Slide Number Placeholder 3"/>
          <p:cNvSpPr>
            <a:spLocks noGrp="1"/>
          </p:cNvSpPr>
          <p:nvPr>
            <p:ph type="sldNum" sz="quarter" idx="12"/>
          </p:nvPr>
        </p:nvSpPr>
        <p:spPr/>
        <p:txBody>
          <a:bodyPr>
            <a:normAutofit/>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11980123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944562"/>
          </a:xfrm>
        </p:spPr>
        <p:txBody>
          <a:bodyPr>
            <a:normAutofit/>
          </a:bodyPr>
          <a:lstStyle/>
          <a:p>
            <a:r>
              <a:rPr lang="en-US" b="1" u="sng" dirty="0" smtClean="0">
                <a:solidFill>
                  <a:srgbClr val="FF0000"/>
                </a:solidFill>
              </a:rPr>
              <a:t>Intellectual</a:t>
            </a:r>
            <a:r>
              <a:rPr lang="en-US" dirty="0" smtClean="0"/>
              <a:t> Property Rights </a:t>
            </a:r>
            <a:endParaRPr lang="en-US" dirty="0"/>
          </a:p>
        </p:txBody>
      </p:sp>
      <p:sp>
        <p:nvSpPr>
          <p:cNvPr id="3" name="Content Placeholder 2"/>
          <p:cNvSpPr>
            <a:spLocks noGrp="1"/>
          </p:cNvSpPr>
          <p:nvPr>
            <p:ph idx="1"/>
          </p:nvPr>
        </p:nvSpPr>
        <p:spPr>
          <a:xfrm>
            <a:off x="609600" y="1600201"/>
            <a:ext cx="10972800" cy="4525963"/>
          </a:xfrm>
        </p:spPr>
        <p:txBody>
          <a:bodyPr/>
          <a:lstStyle/>
          <a:p>
            <a:r>
              <a:rPr lang="en-US" dirty="0" smtClean="0"/>
              <a:t>Relating to the intellect</a:t>
            </a:r>
            <a:endParaRPr lang="en-US" dirty="0"/>
          </a:p>
        </p:txBody>
      </p:sp>
      <p:sp>
        <p:nvSpPr>
          <p:cNvPr id="4" name="Slide Number Placeholder 3"/>
          <p:cNvSpPr>
            <a:spLocks noGrp="1"/>
          </p:cNvSpPr>
          <p:nvPr>
            <p:ph type="sldNum" sz="quarter" idx="12"/>
          </p:nvPr>
        </p:nvSpPr>
        <p:spPr/>
        <p:txBody>
          <a:bodyPr>
            <a:normAutofit/>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28961435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72800" cy="1219200"/>
          </a:xfrm>
        </p:spPr>
        <p:txBody>
          <a:bodyPr>
            <a:normAutofit/>
          </a:bodyPr>
          <a:lstStyle/>
          <a:p>
            <a:r>
              <a:rPr lang="en-US" dirty="0" smtClean="0">
                <a:solidFill>
                  <a:srgbClr val="FF0000"/>
                </a:solidFill>
              </a:rPr>
              <a:t>Intellectual Property Rights</a:t>
            </a:r>
            <a:endParaRPr lang="en-US" dirty="0">
              <a:solidFill>
                <a:srgbClr val="FF0000"/>
              </a:solidFill>
            </a:endParaRPr>
          </a:p>
        </p:txBody>
      </p:sp>
      <p:sp>
        <p:nvSpPr>
          <p:cNvPr id="3" name="Content Placeholder 2"/>
          <p:cNvSpPr>
            <a:spLocks noGrp="1"/>
          </p:cNvSpPr>
          <p:nvPr>
            <p:ph idx="1"/>
          </p:nvPr>
        </p:nvSpPr>
        <p:spPr>
          <a:xfrm>
            <a:off x="609600" y="1676401"/>
            <a:ext cx="10972800" cy="4572001"/>
          </a:xfrm>
        </p:spPr>
        <p:txBody>
          <a:bodyPr>
            <a:normAutofit/>
          </a:bodyPr>
          <a:lstStyle/>
          <a:p>
            <a:r>
              <a:rPr lang="en-US" dirty="0" smtClean="0"/>
              <a:t>Very broadly, means the legal rights which result from intellectual activity in the </a:t>
            </a:r>
          </a:p>
          <a:p>
            <a:pPr lvl="1"/>
            <a:r>
              <a:rPr lang="en-US" dirty="0" smtClean="0"/>
              <a:t>Industrial, </a:t>
            </a:r>
          </a:p>
          <a:p>
            <a:pPr lvl="1"/>
            <a:r>
              <a:rPr lang="en-US" dirty="0" smtClean="0"/>
              <a:t>Scientific, </a:t>
            </a:r>
          </a:p>
          <a:p>
            <a:pPr lvl="1"/>
            <a:r>
              <a:rPr lang="en-US" dirty="0" smtClean="0"/>
              <a:t>Literary and Artistic fields. </a:t>
            </a:r>
            <a:endParaRPr lang="en-US" dirty="0"/>
          </a:p>
        </p:txBody>
      </p:sp>
      <p:sp>
        <p:nvSpPr>
          <p:cNvPr id="4" name="Slide Number Placeholder 3"/>
          <p:cNvSpPr>
            <a:spLocks noGrp="1"/>
          </p:cNvSpPr>
          <p:nvPr>
            <p:ph type="sldNum" sz="quarter" idx="12"/>
          </p:nvPr>
        </p:nvSpPr>
        <p:spPr/>
        <p:txBody>
          <a:bodyPr>
            <a:normAutofit/>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32105189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Nature</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Intangible</a:t>
            </a:r>
          </a:p>
          <a:p>
            <a:r>
              <a:rPr lang="en-US" dirty="0" smtClean="0"/>
              <a:t>Territorial</a:t>
            </a:r>
          </a:p>
          <a:p>
            <a:r>
              <a:rPr lang="en-US" dirty="0" smtClean="0"/>
              <a:t>Quid pro quo</a:t>
            </a:r>
          </a:p>
          <a:p>
            <a:r>
              <a:rPr lang="en-US" dirty="0" smtClean="0"/>
              <a:t>Limitations and Exceptions</a:t>
            </a:r>
          </a:p>
          <a:p>
            <a:r>
              <a:rPr lang="en-US" dirty="0" smtClean="0"/>
              <a:t>Time-bound</a:t>
            </a:r>
          </a:p>
          <a:p>
            <a:r>
              <a:rPr lang="en-US" dirty="0" smtClean="0"/>
              <a:t>Exclusive  right  / Monopoly</a:t>
            </a:r>
          </a:p>
          <a:p>
            <a:pPr lvl="1"/>
            <a:r>
              <a:rPr lang="en-US" dirty="0" smtClean="0"/>
              <a:t>IP and competition law:- contradictory theory</a:t>
            </a:r>
          </a:p>
        </p:txBody>
      </p:sp>
      <p:sp>
        <p:nvSpPr>
          <p:cNvPr id="4" name="Slide Number Placeholder 3"/>
          <p:cNvSpPr>
            <a:spLocks noGrp="1"/>
          </p:cNvSpPr>
          <p:nvPr>
            <p:ph type="sldNum" sz="quarter" idx="12"/>
          </p:nvPr>
        </p:nvSpPr>
        <p:spPr/>
        <p:txBody>
          <a:bodyPr>
            <a:normAutofit/>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19514024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Kinds</a:t>
            </a:r>
            <a:endParaRPr lang="en-US" dirty="0">
              <a:solidFill>
                <a:srgbClr val="FF0000"/>
              </a:solidFill>
            </a:endParaRPr>
          </a:p>
        </p:txBody>
      </p:sp>
      <p:sp>
        <p:nvSpPr>
          <p:cNvPr id="3" name="Content Placeholder 2"/>
          <p:cNvSpPr>
            <a:spLocks noGrp="1"/>
          </p:cNvSpPr>
          <p:nvPr>
            <p:ph idx="1"/>
          </p:nvPr>
        </p:nvSpPr>
        <p:spPr/>
        <p:txBody>
          <a:bodyPr>
            <a:normAutofit/>
          </a:bodyPr>
          <a:lstStyle/>
          <a:p>
            <a:pPr>
              <a:lnSpc>
                <a:spcPct val="90000"/>
              </a:lnSpc>
            </a:pPr>
            <a:r>
              <a:rPr lang="en-US" dirty="0" smtClean="0"/>
              <a:t>Copyright and Related Rights</a:t>
            </a:r>
          </a:p>
          <a:p>
            <a:pPr>
              <a:lnSpc>
                <a:spcPct val="90000"/>
              </a:lnSpc>
            </a:pPr>
            <a:r>
              <a:rPr lang="en-US" dirty="0" smtClean="0"/>
              <a:t>Industrial Property</a:t>
            </a:r>
          </a:p>
          <a:p>
            <a:pPr lvl="1">
              <a:lnSpc>
                <a:spcPct val="90000"/>
              </a:lnSpc>
              <a:buFont typeface="Wingdings" pitchFamily="2" charset="2"/>
              <a:buChar char="Ø"/>
            </a:pPr>
            <a:r>
              <a:rPr lang="en-US" sz="3200" dirty="0" smtClean="0"/>
              <a:t>Patents</a:t>
            </a:r>
          </a:p>
          <a:p>
            <a:pPr lvl="1">
              <a:lnSpc>
                <a:spcPct val="90000"/>
              </a:lnSpc>
              <a:buFont typeface="Wingdings" pitchFamily="2" charset="2"/>
              <a:buChar char="Ø"/>
            </a:pPr>
            <a:r>
              <a:rPr lang="en-US" sz="3200" dirty="0" smtClean="0"/>
              <a:t>Industrial Designs</a:t>
            </a:r>
          </a:p>
          <a:p>
            <a:pPr lvl="1">
              <a:lnSpc>
                <a:spcPct val="90000"/>
              </a:lnSpc>
              <a:buFont typeface="Wingdings" pitchFamily="2" charset="2"/>
              <a:buChar char="Ø"/>
            </a:pPr>
            <a:r>
              <a:rPr lang="en-US" sz="3200" dirty="0" smtClean="0"/>
              <a:t>Trade marks  &amp;  Geographical indications</a:t>
            </a:r>
          </a:p>
          <a:p>
            <a:pPr lvl="1">
              <a:lnSpc>
                <a:spcPct val="90000"/>
              </a:lnSpc>
              <a:buFont typeface="Wingdings" pitchFamily="2" charset="2"/>
              <a:buChar char="Ø"/>
            </a:pPr>
            <a:r>
              <a:rPr lang="en-US" sz="3200" dirty="0" smtClean="0"/>
              <a:t>Layout Designs of Integrated Circuits</a:t>
            </a:r>
          </a:p>
          <a:p>
            <a:pPr lvl="1">
              <a:lnSpc>
                <a:spcPct val="90000"/>
              </a:lnSpc>
              <a:buFont typeface="Wingdings" pitchFamily="2" charset="2"/>
              <a:buChar char="Ø"/>
            </a:pPr>
            <a:r>
              <a:rPr lang="en-US" sz="3200" dirty="0" smtClean="0"/>
              <a:t>Trade secrets</a:t>
            </a:r>
          </a:p>
          <a:p>
            <a:pPr lvl="1">
              <a:lnSpc>
                <a:spcPct val="90000"/>
              </a:lnSpc>
              <a:buFont typeface="Wingdings" pitchFamily="2" charset="2"/>
              <a:buChar char="Ø"/>
            </a:pPr>
            <a:r>
              <a:rPr lang="en-US" sz="3200" dirty="0" smtClean="0"/>
              <a:t>Protection of new plant varieties</a:t>
            </a:r>
            <a:endParaRPr lang="en-US" sz="3200" dirty="0"/>
          </a:p>
        </p:txBody>
      </p:sp>
      <p:sp>
        <p:nvSpPr>
          <p:cNvPr id="4" name="Slide Number Placeholder 3"/>
          <p:cNvSpPr>
            <a:spLocks noGrp="1"/>
          </p:cNvSpPr>
          <p:nvPr>
            <p:ph type="sldNum" sz="quarter" idx="12"/>
          </p:nvPr>
        </p:nvSpPr>
        <p:spPr/>
        <p:txBody>
          <a:bodyPr>
            <a:normAutofit/>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37647099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Benefits of IP</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Encourages </a:t>
            </a:r>
          </a:p>
          <a:p>
            <a:pPr lvl="1"/>
            <a:r>
              <a:rPr lang="en-US" dirty="0" smtClean="0"/>
              <a:t>innovation</a:t>
            </a:r>
          </a:p>
          <a:p>
            <a:pPr lvl="1"/>
            <a:r>
              <a:rPr lang="en-US" dirty="0" smtClean="0"/>
              <a:t>product development</a:t>
            </a:r>
          </a:p>
          <a:p>
            <a:pPr lvl="1"/>
            <a:r>
              <a:rPr lang="en-US" dirty="0" smtClean="0"/>
              <a:t>technical change</a:t>
            </a:r>
          </a:p>
          <a:p>
            <a:r>
              <a:rPr lang="en-US" dirty="0" smtClean="0"/>
              <a:t>Monetary gains to inventors. </a:t>
            </a:r>
          </a:p>
          <a:p>
            <a:r>
              <a:rPr lang="en-US" dirty="0" smtClean="0"/>
              <a:t>Greater inflows of technology</a:t>
            </a:r>
          </a:p>
          <a:p>
            <a:r>
              <a:rPr lang="en-US" dirty="0" smtClean="0"/>
              <a:t>Reduces imports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7251827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WHY……..??????</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sz="4800" dirty="0" smtClean="0">
                <a:solidFill>
                  <a:srgbClr val="FF0000"/>
                </a:solidFill>
              </a:rPr>
              <a:t>IP Valuation</a:t>
            </a:r>
            <a:endParaRPr lang="en-US" sz="4800"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dirty="0"/>
          </a:p>
        </p:txBody>
      </p:sp>
    </p:spTree>
    <p:extLst>
      <p:ext uri="{BB962C8B-B14F-4D97-AF65-F5344CB8AC3E}">
        <p14:creationId xmlns:p14="http://schemas.microsoft.com/office/powerpoint/2010/main" val="28581791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Rationale</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Valuation or Economic appraisal analysis </a:t>
            </a:r>
            <a:r>
              <a:rPr lang="en-US" smtClean="0"/>
              <a:t>is one </a:t>
            </a:r>
            <a:r>
              <a:rPr lang="en-US" dirty="0" smtClean="0"/>
              <a:t>of the most critical areas in finance; such as </a:t>
            </a:r>
          </a:p>
          <a:p>
            <a:pPr lvl="1"/>
            <a:r>
              <a:rPr lang="en-US" dirty="0" smtClean="0"/>
              <a:t>Buy / Sell,</a:t>
            </a:r>
          </a:p>
          <a:p>
            <a:pPr lvl="1"/>
            <a:r>
              <a:rPr lang="en-US" dirty="0" smtClean="0"/>
              <a:t>Pricing </a:t>
            </a:r>
          </a:p>
          <a:p>
            <a:pPr lvl="1"/>
            <a:r>
              <a:rPr lang="en-US" dirty="0" smtClean="0"/>
              <a:t>Solvency, Merger and Acquisition. </a:t>
            </a:r>
          </a:p>
          <a:p>
            <a:pPr lvl="1"/>
            <a:r>
              <a:rPr lang="en-US" dirty="0" smtClean="0"/>
              <a:t>Financing securitization and Collateralization, </a:t>
            </a:r>
          </a:p>
          <a:p>
            <a:pPr lvl="1"/>
            <a:r>
              <a:rPr lang="en-US" dirty="0" smtClean="0"/>
              <a:t>Tax planning and Compliance,</a:t>
            </a:r>
          </a:p>
          <a:p>
            <a:pPr lvl="1"/>
            <a:r>
              <a:rPr lang="en-US" dirty="0" smtClean="0"/>
              <a:t>Litigations support</a:t>
            </a:r>
          </a:p>
          <a:p>
            <a:pPr lvl="1"/>
            <a:r>
              <a:rPr lang="en-US" dirty="0" smtClean="0"/>
              <a:t>Furthermore, it is considered as one of the most important management strategic issues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27259791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smtClean="0"/>
              <a:t>IP assets – </a:t>
            </a:r>
          </a:p>
          <a:p>
            <a:pPr lvl="1"/>
            <a:r>
              <a:rPr lang="en-US" dirty="0" smtClean="0"/>
              <a:t>core of Organizations and Transactions. </a:t>
            </a:r>
          </a:p>
          <a:p>
            <a:r>
              <a:rPr lang="en-US" dirty="0" smtClean="0"/>
              <a:t>Licenses and Assignments – </a:t>
            </a:r>
          </a:p>
          <a:p>
            <a:pPr lvl="1"/>
            <a:r>
              <a:rPr lang="en-US" dirty="0" smtClean="0"/>
              <a:t>common operations, </a:t>
            </a:r>
          </a:p>
          <a:p>
            <a:r>
              <a:rPr lang="en-US" dirty="0" smtClean="0"/>
              <a:t>Assets as loan security.</a:t>
            </a:r>
          </a:p>
          <a:p>
            <a:r>
              <a:rPr lang="en-US" dirty="0" smtClean="0"/>
              <a:t>Economic value is a critical factor in order to define their trading conditions.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dirty="0"/>
          </a:p>
        </p:txBody>
      </p:sp>
    </p:spTree>
    <p:extLst>
      <p:ext uri="{BB962C8B-B14F-4D97-AF65-F5344CB8AC3E}">
        <p14:creationId xmlns:p14="http://schemas.microsoft.com/office/powerpoint/2010/main" val="38222000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Valuation for Merger, Acquisition, JV or Bankruptcy</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Most of the technological companies are highly based on IP assets.</a:t>
            </a:r>
          </a:p>
          <a:p>
            <a:r>
              <a:rPr lang="en-US" dirty="0" smtClean="0"/>
              <a:t>Expenditures on knowledge, through investments in R&amp;D or software, have grown at a higher rate than expenditures in tangible assets</a:t>
            </a:r>
          </a:p>
          <a:p>
            <a:r>
              <a:rPr lang="en-US" dirty="0" smtClean="0"/>
              <a:t>Therefore, to know the value of companies it is essential to know the value of their IP.</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dirty="0"/>
          </a:p>
        </p:txBody>
      </p:sp>
    </p:spTree>
    <p:extLst>
      <p:ext uri="{BB962C8B-B14F-4D97-AF65-F5344CB8AC3E}">
        <p14:creationId xmlns:p14="http://schemas.microsoft.com/office/powerpoint/2010/main" val="13910141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1) Overview of GTU</a:t>
            </a:r>
          </a:p>
          <a:p>
            <a:r>
              <a:rPr lang="en-IN" dirty="0" smtClean="0"/>
              <a:t>2) GTU IPR Cell activities</a:t>
            </a:r>
          </a:p>
          <a:p>
            <a:r>
              <a:rPr lang="en-IN" dirty="0" smtClean="0"/>
              <a:t>3) What is IP Valuation ?</a:t>
            </a:r>
          </a:p>
          <a:p>
            <a:r>
              <a:rPr lang="en-IN" dirty="0" smtClean="0"/>
              <a:t>4) Why IP Valuation is required ?</a:t>
            </a:r>
          </a:p>
          <a:p>
            <a:r>
              <a:rPr lang="en-IN" dirty="0" smtClean="0"/>
              <a:t>5) Government Initiative for IP Valuation</a:t>
            </a:r>
          </a:p>
          <a:p>
            <a:r>
              <a:rPr lang="en-IN" dirty="0" smtClean="0"/>
              <a:t>6) GTU Initiative</a:t>
            </a:r>
          </a:p>
          <a:p>
            <a:r>
              <a:rPr lang="en-IN" dirty="0" smtClean="0"/>
              <a:t>7) IPVM course outline</a:t>
            </a:r>
          </a:p>
          <a:p>
            <a:r>
              <a:rPr lang="en-IN" dirty="0" smtClean="0"/>
              <a:t>8) Eligibility &amp; Fees Structure</a:t>
            </a:r>
          </a:p>
          <a:p>
            <a:r>
              <a:rPr lang="en-IN" dirty="0" smtClean="0"/>
              <a:t>9) Questions </a:t>
            </a:r>
            <a:endParaRPr lang="en-IN" dirty="0"/>
          </a:p>
        </p:txBody>
      </p:sp>
      <p:sp>
        <p:nvSpPr>
          <p:cNvPr id="3" name="Date Placeholder 2"/>
          <p:cNvSpPr>
            <a:spLocks noGrp="1"/>
          </p:cNvSpPr>
          <p:nvPr>
            <p:ph type="dt" sz="half" idx="10"/>
          </p:nvPr>
        </p:nvSpPr>
        <p:spPr/>
        <p:txBody>
          <a:bodyPr/>
          <a:lstStyle/>
          <a:p>
            <a:fld id="{6F9D293D-4517-4972-B957-A6A7F44685DF}" type="datetime1">
              <a:rPr lang="en-IN" smtClean="0"/>
              <a:t>23-12-2015</a:t>
            </a:fld>
            <a:endParaRPr lang="en-IN"/>
          </a:p>
        </p:txBody>
      </p:sp>
      <p:sp>
        <p:nvSpPr>
          <p:cNvPr id="4" name="Footer Placeholder 3"/>
          <p:cNvSpPr>
            <a:spLocks noGrp="1"/>
          </p:cNvSpPr>
          <p:nvPr>
            <p:ph type="ftr" sz="quarter" idx="11"/>
          </p:nvPr>
        </p:nvSpPr>
        <p:spPr/>
        <p:txBody>
          <a:bodyPr/>
          <a:lstStyle/>
          <a:p>
            <a:r>
              <a:rPr lang="en-IN" smtClean="0"/>
              <a:t>Copyright@GTU</a:t>
            </a:r>
            <a:endParaRPr lang="en-IN"/>
          </a:p>
        </p:txBody>
      </p:sp>
      <p:sp>
        <p:nvSpPr>
          <p:cNvPr id="5" name="Slide Number Placeholder 4"/>
          <p:cNvSpPr>
            <a:spLocks noGrp="1"/>
          </p:cNvSpPr>
          <p:nvPr>
            <p:ph type="sldNum" sz="quarter" idx="12"/>
          </p:nvPr>
        </p:nvSpPr>
        <p:spPr/>
        <p:txBody>
          <a:bodyPr/>
          <a:lstStyle/>
          <a:p>
            <a:fld id="{2E6584E4-15AA-47C3-BAA4-B221381AEC07}" type="slidenum">
              <a:rPr lang="en-IN" smtClean="0"/>
              <a:t>2</a:t>
            </a:fld>
            <a:endParaRPr lang="en-IN"/>
          </a:p>
        </p:txBody>
      </p:sp>
      <p:sp>
        <p:nvSpPr>
          <p:cNvPr id="6" name="Title 5"/>
          <p:cNvSpPr>
            <a:spLocks noGrp="1"/>
          </p:cNvSpPr>
          <p:nvPr>
            <p:ph type="title"/>
          </p:nvPr>
        </p:nvSpPr>
        <p:spPr/>
        <p:txBody>
          <a:bodyPr/>
          <a:lstStyle/>
          <a:p>
            <a:r>
              <a:rPr lang="en-IN" dirty="0" smtClean="0"/>
              <a:t>INDEX</a:t>
            </a:r>
            <a:endParaRPr lang="en-IN" dirty="0"/>
          </a:p>
        </p:txBody>
      </p:sp>
    </p:spTree>
    <p:extLst>
      <p:ext uri="{BB962C8B-B14F-4D97-AF65-F5344CB8AC3E}">
        <p14:creationId xmlns:p14="http://schemas.microsoft.com/office/powerpoint/2010/main" val="4015037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Negotiations to sell or license IP Rights.</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As in other business transactions, organizations negotiating agreements to sell or license IP and Patent rights commonly have to agree on a price. </a:t>
            </a:r>
          </a:p>
          <a:p>
            <a:r>
              <a:rPr lang="en-US" dirty="0" smtClean="0"/>
              <a:t>Knowing the value of the IP rights is essential to reach such an agreement, but also to make sure the parties are engaging in a good deal.</a:t>
            </a:r>
          </a:p>
          <a:p>
            <a:pPr>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dirty="0"/>
          </a:p>
        </p:txBody>
      </p:sp>
    </p:spTree>
    <p:extLst>
      <p:ext uri="{BB962C8B-B14F-4D97-AF65-F5344CB8AC3E}">
        <p14:creationId xmlns:p14="http://schemas.microsoft.com/office/powerpoint/2010/main" val="31246128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Fund raising through Bank loans or Venture capital</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Valuation of the IP to be used as security for bank loans or to attract venture capital and investors is essential. </a:t>
            </a:r>
          </a:p>
          <a:p>
            <a:r>
              <a:rPr lang="en-US" dirty="0" smtClean="0"/>
              <a:t>Owning patents and a proper IP management play a crucial role in the decision of venture capitalists.</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dirty="0"/>
          </a:p>
        </p:txBody>
      </p:sp>
    </p:spTree>
    <p:extLst>
      <p:ext uri="{BB962C8B-B14F-4D97-AF65-F5344CB8AC3E}">
        <p14:creationId xmlns:p14="http://schemas.microsoft.com/office/powerpoint/2010/main" val="3049408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Support in situations of IP conflict or dispute</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In scenario of IP conflict, such as infringement proceedings or Alternative dispute resolution mechanisms, quantification of damages is often a necessary step of the process. </a:t>
            </a:r>
          </a:p>
          <a:p>
            <a:r>
              <a:rPr lang="en-US" dirty="0" smtClean="0"/>
              <a:t>The correct valuation of the IP right at stake is therefore essential to guarantee a fair recovery of the damages.</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dirty="0"/>
          </a:p>
        </p:txBody>
      </p:sp>
    </p:spTree>
    <p:extLst>
      <p:ext uri="{BB962C8B-B14F-4D97-AF65-F5344CB8AC3E}">
        <p14:creationId xmlns:p14="http://schemas.microsoft.com/office/powerpoint/2010/main" val="31391202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Assisting internal decision making for IP protection strategies</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Valuation also plays a role on decisions concerning the IP strategies and country selection for registration of IP rights, or can assist organizations to identify weaknesses such as ownership uncertainties that have an impact in the value of the IP rights and on decisions for the exploitation of such assets.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dirty="0"/>
          </a:p>
        </p:txBody>
      </p:sp>
    </p:spTree>
    <p:extLst>
      <p:ext uri="{BB962C8B-B14F-4D97-AF65-F5344CB8AC3E}">
        <p14:creationId xmlns:p14="http://schemas.microsoft.com/office/powerpoint/2010/main" val="34598029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Accounting and Taxation purposes</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Valuation is a necessary step, in situations of tax planning.</a:t>
            </a:r>
          </a:p>
          <a:p>
            <a:r>
              <a:rPr lang="en-US" dirty="0" smtClean="0"/>
              <a:t>Defining the objectives and context of the valuation is essential, since it determines the strategy as well as the type of valuation method that should be used. </a:t>
            </a:r>
          </a:p>
          <a:p>
            <a:r>
              <a:rPr lang="en-US" dirty="0" smtClean="0"/>
              <a:t>This is therefore the first step to take when performing a valuation.</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dirty="0"/>
          </a:p>
        </p:txBody>
      </p:sp>
    </p:spTree>
    <p:extLst>
      <p:ext uri="{BB962C8B-B14F-4D97-AF65-F5344CB8AC3E}">
        <p14:creationId xmlns:p14="http://schemas.microsoft.com/office/powerpoint/2010/main" val="10076888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Approaches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The valuation process necessitates gathering  information as well as in-depth understanding of </a:t>
            </a:r>
          </a:p>
          <a:p>
            <a:pPr lvl="1"/>
            <a:r>
              <a:rPr lang="en-US" dirty="0" smtClean="0"/>
              <a:t>economy, </a:t>
            </a:r>
          </a:p>
          <a:p>
            <a:pPr lvl="1"/>
            <a:r>
              <a:rPr lang="en-US" dirty="0" smtClean="0"/>
              <a:t>industry, and </a:t>
            </a:r>
          </a:p>
          <a:p>
            <a:pPr lvl="1"/>
            <a:r>
              <a:rPr lang="en-US" dirty="0" smtClean="0"/>
              <a:t>specific business that directly affect the value of the IP. </a:t>
            </a:r>
          </a:p>
          <a:p>
            <a:r>
              <a:rPr lang="en-US" dirty="0" smtClean="0"/>
              <a:t>Information may be gathered from external and / or internal sources.</a:t>
            </a:r>
          </a:p>
          <a:p>
            <a:r>
              <a:rPr lang="en-US" dirty="0"/>
              <a:t>IP value, like value of other property, may fluctuate over time, as markets change. </a:t>
            </a:r>
          </a:p>
          <a:p>
            <a:pPr marL="109728" indent="0">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dirty="0"/>
          </a:p>
        </p:txBody>
      </p:sp>
    </p:spTree>
    <p:extLst>
      <p:ext uri="{BB962C8B-B14F-4D97-AF65-F5344CB8AC3E}">
        <p14:creationId xmlns:p14="http://schemas.microsoft.com/office/powerpoint/2010/main" val="29979205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smtClean="0"/>
              <a:t>Central </a:t>
            </a:r>
            <a:r>
              <a:rPr lang="en-IN" dirty="0"/>
              <a:t>Government is very keen to introduce policy to provide loan to innovators who have their own IP (Intellectual property like Patent, Copyright, Design, Trademark </a:t>
            </a:r>
            <a:r>
              <a:rPr lang="en-IN" dirty="0" err="1" smtClean="0"/>
              <a:t>etc</a:t>
            </a:r>
            <a:r>
              <a:rPr lang="en-IN" dirty="0" smtClean="0"/>
              <a:t>). One </a:t>
            </a:r>
            <a:r>
              <a:rPr lang="en-IN" dirty="0"/>
              <a:t>related article published on 16th December 2015 in The Economic Times: </a:t>
            </a:r>
            <a:r>
              <a:rPr lang="en-IN" dirty="0">
                <a:hlinkClick r:id="rId2"/>
              </a:rPr>
              <a:t>http://</a:t>
            </a:r>
            <a:r>
              <a:rPr lang="en-IN" dirty="0" smtClean="0">
                <a:hlinkClick r:id="rId2"/>
              </a:rPr>
              <a:t>goo.gl/xJiDSt</a:t>
            </a:r>
            <a:endParaRPr lang="en-IN" dirty="0" smtClean="0"/>
          </a:p>
          <a:p>
            <a:pPr marL="109728" indent="0" algn="ctr">
              <a:buNone/>
            </a:pPr>
            <a:endParaRPr lang="en-IN" b="1" dirty="0" smtClean="0">
              <a:solidFill>
                <a:srgbClr val="FF0000"/>
              </a:solidFill>
            </a:endParaRPr>
          </a:p>
          <a:p>
            <a:pPr marL="109728" indent="0" algn="ctr">
              <a:buNone/>
            </a:pPr>
            <a:r>
              <a:rPr lang="en-IN" sz="2800" b="1" i="1" dirty="0" smtClean="0">
                <a:solidFill>
                  <a:srgbClr val="FF0000"/>
                </a:solidFill>
              </a:rPr>
              <a:t>Creative India, Innovative India</a:t>
            </a:r>
            <a:endParaRPr lang="en-IN" sz="2800" b="1" i="1" dirty="0">
              <a:solidFill>
                <a:srgbClr val="FF0000"/>
              </a:solidFill>
            </a:endParaRPr>
          </a:p>
        </p:txBody>
      </p:sp>
      <p:sp>
        <p:nvSpPr>
          <p:cNvPr id="2" name="Title 1"/>
          <p:cNvSpPr>
            <a:spLocks noGrp="1"/>
          </p:cNvSpPr>
          <p:nvPr>
            <p:ph type="title"/>
          </p:nvPr>
        </p:nvSpPr>
        <p:spPr/>
        <p:txBody>
          <a:bodyPr/>
          <a:lstStyle/>
          <a:p>
            <a:r>
              <a:rPr lang="en-IN" dirty="0" smtClean="0">
                <a:solidFill>
                  <a:srgbClr val="FF0000"/>
                </a:solidFill>
              </a:rPr>
              <a:t>Central Government initiative</a:t>
            </a:r>
            <a:endParaRPr lang="en-IN" dirty="0">
              <a:solidFill>
                <a:srgbClr val="FF0000"/>
              </a:solidFill>
            </a:endParaRPr>
          </a:p>
        </p:txBody>
      </p:sp>
      <p:sp>
        <p:nvSpPr>
          <p:cNvPr id="4" name="Date Placeholder 3"/>
          <p:cNvSpPr>
            <a:spLocks noGrp="1"/>
          </p:cNvSpPr>
          <p:nvPr>
            <p:ph type="dt" sz="half" idx="10"/>
          </p:nvPr>
        </p:nvSpPr>
        <p:spPr/>
        <p:txBody>
          <a:bodyPr/>
          <a:lstStyle/>
          <a:p>
            <a:fld id="{C64DB51A-1986-4A11-B156-EDC38F7C2F2F}" type="datetime1">
              <a:rPr lang="en-IN" smtClean="0"/>
              <a:t>23-12-2015</a:t>
            </a:fld>
            <a:endParaRPr lang="en-IN"/>
          </a:p>
        </p:txBody>
      </p:sp>
      <p:sp>
        <p:nvSpPr>
          <p:cNvPr id="5" name="Footer Placeholder 4"/>
          <p:cNvSpPr>
            <a:spLocks noGrp="1"/>
          </p:cNvSpPr>
          <p:nvPr>
            <p:ph type="ftr" sz="quarter" idx="11"/>
          </p:nvPr>
        </p:nvSpPr>
        <p:spPr/>
        <p:txBody>
          <a:bodyPr/>
          <a:lstStyle/>
          <a:p>
            <a:r>
              <a:rPr lang="en-IN" smtClean="0"/>
              <a:t>Copyright@GTU</a:t>
            </a:r>
            <a:endParaRPr lang="en-IN"/>
          </a:p>
        </p:txBody>
      </p:sp>
      <p:sp>
        <p:nvSpPr>
          <p:cNvPr id="6" name="Slide Number Placeholder 5"/>
          <p:cNvSpPr>
            <a:spLocks noGrp="1"/>
          </p:cNvSpPr>
          <p:nvPr>
            <p:ph type="sldNum" sz="quarter" idx="12"/>
          </p:nvPr>
        </p:nvSpPr>
        <p:spPr/>
        <p:txBody>
          <a:bodyPr/>
          <a:lstStyle/>
          <a:p>
            <a:fld id="{2E6584E4-15AA-47C3-BAA4-B221381AEC07}" type="slidenum">
              <a:rPr lang="en-IN" smtClean="0"/>
              <a:t>26</a:t>
            </a:fld>
            <a:endParaRPr lang="en-IN"/>
          </a:p>
        </p:txBody>
      </p:sp>
    </p:spTree>
    <p:extLst>
      <p:ext uri="{BB962C8B-B14F-4D97-AF65-F5344CB8AC3E}">
        <p14:creationId xmlns:p14="http://schemas.microsoft.com/office/powerpoint/2010/main" val="11783827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IN"/>
          </a:p>
        </p:txBody>
      </p:sp>
      <p:sp>
        <p:nvSpPr>
          <p:cNvPr id="3" name="Date Placeholder 2"/>
          <p:cNvSpPr>
            <a:spLocks noGrp="1"/>
          </p:cNvSpPr>
          <p:nvPr>
            <p:ph type="dt" sz="half" idx="10"/>
          </p:nvPr>
        </p:nvSpPr>
        <p:spPr/>
        <p:txBody>
          <a:bodyPr/>
          <a:lstStyle/>
          <a:p>
            <a:fld id="{6F9D293D-4517-4972-B957-A6A7F44685DF}" type="datetime1">
              <a:rPr lang="en-IN" smtClean="0"/>
              <a:t>23-12-2015</a:t>
            </a:fld>
            <a:endParaRPr lang="en-IN"/>
          </a:p>
        </p:txBody>
      </p:sp>
      <p:sp>
        <p:nvSpPr>
          <p:cNvPr id="4" name="Footer Placeholder 3"/>
          <p:cNvSpPr>
            <a:spLocks noGrp="1"/>
          </p:cNvSpPr>
          <p:nvPr>
            <p:ph type="ftr" sz="quarter" idx="11"/>
          </p:nvPr>
        </p:nvSpPr>
        <p:spPr/>
        <p:txBody>
          <a:bodyPr/>
          <a:lstStyle/>
          <a:p>
            <a:r>
              <a:rPr lang="en-IN" smtClean="0"/>
              <a:t>Copyright@GTU</a:t>
            </a:r>
            <a:endParaRPr lang="en-IN"/>
          </a:p>
        </p:txBody>
      </p:sp>
      <p:sp>
        <p:nvSpPr>
          <p:cNvPr id="5" name="Slide Number Placeholder 4"/>
          <p:cNvSpPr>
            <a:spLocks noGrp="1"/>
          </p:cNvSpPr>
          <p:nvPr>
            <p:ph type="sldNum" sz="quarter" idx="12"/>
          </p:nvPr>
        </p:nvSpPr>
        <p:spPr/>
        <p:txBody>
          <a:bodyPr/>
          <a:lstStyle/>
          <a:p>
            <a:fld id="{2E6584E4-15AA-47C3-BAA4-B221381AEC07}" type="slidenum">
              <a:rPr lang="en-IN" smtClean="0"/>
              <a:t>27</a:t>
            </a:fld>
            <a:endParaRPr lang="en-IN"/>
          </a:p>
        </p:txBody>
      </p:sp>
      <p:sp>
        <p:nvSpPr>
          <p:cNvPr id="6" name="Title 5"/>
          <p:cNvSpPr>
            <a:spLocks noGrp="1"/>
          </p:cNvSpPr>
          <p:nvPr>
            <p:ph type="title"/>
          </p:nvPr>
        </p:nvSpPr>
        <p:spPr/>
        <p:txBody>
          <a:bodyPr/>
          <a:lstStyle/>
          <a:p>
            <a:endParaRPr lang="en-IN"/>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27673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IN"/>
          </a:p>
        </p:txBody>
      </p:sp>
      <p:sp>
        <p:nvSpPr>
          <p:cNvPr id="3" name="Date Placeholder 2"/>
          <p:cNvSpPr>
            <a:spLocks noGrp="1"/>
          </p:cNvSpPr>
          <p:nvPr>
            <p:ph type="dt" sz="half" idx="10"/>
          </p:nvPr>
        </p:nvSpPr>
        <p:spPr/>
        <p:txBody>
          <a:bodyPr/>
          <a:lstStyle/>
          <a:p>
            <a:fld id="{6F9D293D-4517-4972-B957-A6A7F44685DF}" type="datetime1">
              <a:rPr lang="en-IN" smtClean="0"/>
              <a:t>23-12-2015</a:t>
            </a:fld>
            <a:endParaRPr lang="en-IN"/>
          </a:p>
        </p:txBody>
      </p:sp>
      <p:sp>
        <p:nvSpPr>
          <p:cNvPr id="4" name="Footer Placeholder 3"/>
          <p:cNvSpPr>
            <a:spLocks noGrp="1"/>
          </p:cNvSpPr>
          <p:nvPr>
            <p:ph type="ftr" sz="quarter" idx="11"/>
          </p:nvPr>
        </p:nvSpPr>
        <p:spPr/>
        <p:txBody>
          <a:bodyPr/>
          <a:lstStyle/>
          <a:p>
            <a:r>
              <a:rPr lang="en-IN" smtClean="0"/>
              <a:t>Copyright@GTU</a:t>
            </a:r>
            <a:endParaRPr lang="en-IN"/>
          </a:p>
        </p:txBody>
      </p:sp>
      <p:sp>
        <p:nvSpPr>
          <p:cNvPr id="5" name="Slide Number Placeholder 4"/>
          <p:cNvSpPr>
            <a:spLocks noGrp="1"/>
          </p:cNvSpPr>
          <p:nvPr>
            <p:ph type="sldNum" sz="quarter" idx="12"/>
          </p:nvPr>
        </p:nvSpPr>
        <p:spPr/>
        <p:txBody>
          <a:bodyPr/>
          <a:lstStyle/>
          <a:p>
            <a:fld id="{2E6584E4-15AA-47C3-BAA4-B221381AEC07}" type="slidenum">
              <a:rPr lang="en-IN" smtClean="0"/>
              <a:t>28</a:t>
            </a:fld>
            <a:endParaRPr lang="en-IN"/>
          </a:p>
        </p:txBody>
      </p:sp>
      <p:sp>
        <p:nvSpPr>
          <p:cNvPr id="6" name="Title 5"/>
          <p:cNvSpPr>
            <a:spLocks noGrp="1"/>
          </p:cNvSpPr>
          <p:nvPr>
            <p:ph type="title"/>
          </p:nvPr>
        </p:nvSpPr>
        <p:spPr/>
        <p:txBody>
          <a:bodyPr/>
          <a:lstStyle/>
          <a:p>
            <a:endParaRPr lang="en-IN"/>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7257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ctr"/>
            <a:r>
              <a:rPr lang="en-IN" sz="4000" b="1" dirty="0" smtClean="0">
                <a:solidFill>
                  <a:srgbClr val="FF0000"/>
                </a:solidFill>
              </a:rPr>
              <a:t>Unique initiative of GTU to launch </a:t>
            </a:r>
            <a:r>
              <a:rPr lang="en-IN" sz="4000" b="1" dirty="0">
                <a:solidFill>
                  <a:srgbClr val="FF0000"/>
                </a:solidFill>
              </a:rPr>
              <a:t>1</a:t>
            </a:r>
            <a:r>
              <a:rPr lang="en-IN" sz="4000" b="1" baseline="30000" dirty="0">
                <a:solidFill>
                  <a:srgbClr val="FF0000"/>
                </a:solidFill>
              </a:rPr>
              <a:t>st</a:t>
            </a:r>
            <a:r>
              <a:rPr lang="en-IN" sz="4000" b="1" dirty="0">
                <a:solidFill>
                  <a:srgbClr val="FF0000"/>
                </a:solidFill>
              </a:rPr>
              <a:t> </a:t>
            </a:r>
            <a:r>
              <a:rPr lang="en-IN" sz="4000" b="1" dirty="0" smtClean="0">
                <a:solidFill>
                  <a:srgbClr val="FF0000"/>
                </a:solidFill>
              </a:rPr>
              <a:t>time in India  </a:t>
            </a:r>
          </a:p>
          <a:p>
            <a:pPr algn="ctr"/>
            <a:endParaRPr lang="en-IN" sz="4000" b="1" dirty="0">
              <a:solidFill>
                <a:srgbClr val="FF0000"/>
              </a:solidFill>
            </a:endParaRPr>
          </a:p>
          <a:p>
            <a:pPr marL="109728" indent="0" algn="ctr">
              <a:buNone/>
            </a:pPr>
            <a:r>
              <a:rPr lang="en-IN" sz="4000" b="1" i="1" dirty="0" smtClean="0">
                <a:solidFill>
                  <a:srgbClr val="FF0000"/>
                </a:solidFill>
              </a:rPr>
              <a:t>“</a:t>
            </a:r>
            <a:r>
              <a:rPr lang="en-IN" sz="4000" b="1" i="1" dirty="0" smtClean="0">
                <a:solidFill>
                  <a:srgbClr val="7030A0"/>
                </a:solidFill>
              </a:rPr>
              <a:t>Certificate course in IP Valuation &amp; Management”</a:t>
            </a:r>
          </a:p>
          <a:p>
            <a:pPr marL="109728" indent="0" algn="ctr">
              <a:buNone/>
            </a:pPr>
            <a:endParaRPr lang="en-IN" sz="4000" b="1" i="1" dirty="0">
              <a:solidFill>
                <a:srgbClr val="7030A0"/>
              </a:solidFill>
            </a:endParaRPr>
          </a:p>
          <a:p>
            <a:pPr marL="109728" indent="0" algn="ctr">
              <a:buNone/>
            </a:pPr>
            <a:r>
              <a:rPr lang="en-IN" sz="4000" b="1" i="1" dirty="0" smtClean="0">
                <a:solidFill>
                  <a:srgbClr val="7030A0"/>
                </a:solidFill>
              </a:rPr>
              <a:t>(Online / Offline Program)</a:t>
            </a:r>
            <a:br>
              <a:rPr lang="en-IN" sz="4000" b="1" i="1" dirty="0" smtClean="0">
                <a:solidFill>
                  <a:srgbClr val="7030A0"/>
                </a:solidFill>
              </a:rPr>
            </a:br>
            <a:endParaRPr lang="en-IN" sz="4000" b="1" i="1" dirty="0">
              <a:solidFill>
                <a:srgbClr val="7030A0"/>
              </a:solidFill>
            </a:endParaRPr>
          </a:p>
        </p:txBody>
      </p:sp>
      <p:sp>
        <p:nvSpPr>
          <p:cNvPr id="4" name="Date Placeholder 3"/>
          <p:cNvSpPr>
            <a:spLocks noGrp="1"/>
          </p:cNvSpPr>
          <p:nvPr>
            <p:ph type="dt" sz="half" idx="10"/>
          </p:nvPr>
        </p:nvSpPr>
        <p:spPr/>
        <p:txBody>
          <a:bodyPr/>
          <a:lstStyle/>
          <a:p>
            <a:fld id="{A739156B-620F-4DDE-AD35-4F88FB727EB8}" type="datetime1">
              <a:rPr lang="en-IN" smtClean="0"/>
              <a:t>23-12-2015</a:t>
            </a:fld>
            <a:endParaRPr lang="en-IN"/>
          </a:p>
        </p:txBody>
      </p:sp>
      <p:sp>
        <p:nvSpPr>
          <p:cNvPr id="5" name="Footer Placeholder 4"/>
          <p:cNvSpPr>
            <a:spLocks noGrp="1"/>
          </p:cNvSpPr>
          <p:nvPr>
            <p:ph type="ftr" sz="quarter" idx="11"/>
          </p:nvPr>
        </p:nvSpPr>
        <p:spPr/>
        <p:txBody>
          <a:bodyPr/>
          <a:lstStyle/>
          <a:p>
            <a:r>
              <a:rPr lang="en-IN" smtClean="0"/>
              <a:t>Copyright@GTU</a:t>
            </a:r>
            <a:endParaRPr lang="en-IN"/>
          </a:p>
        </p:txBody>
      </p:sp>
      <p:sp>
        <p:nvSpPr>
          <p:cNvPr id="6" name="Slide Number Placeholder 5"/>
          <p:cNvSpPr>
            <a:spLocks noGrp="1"/>
          </p:cNvSpPr>
          <p:nvPr>
            <p:ph type="sldNum" sz="quarter" idx="12"/>
          </p:nvPr>
        </p:nvSpPr>
        <p:spPr/>
        <p:txBody>
          <a:bodyPr/>
          <a:lstStyle/>
          <a:p>
            <a:fld id="{2E6584E4-15AA-47C3-BAA4-B221381AEC07}" type="slidenum">
              <a:rPr lang="en-IN" smtClean="0"/>
              <a:t>29</a:t>
            </a:fld>
            <a:endParaRPr lang="en-IN"/>
          </a:p>
        </p:txBody>
      </p:sp>
    </p:spTree>
    <p:extLst>
      <p:ext uri="{BB962C8B-B14F-4D97-AF65-F5344CB8AC3E}">
        <p14:creationId xmlns:p14="http://schemas.microsoft.com/office/powerpoint/2010/main" val="9941341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2274" y="1739514"/>
            <a:ext cx="9601196" cy="3729568"/>
          </a:xfrm>
        </p:spPr>
        <p:txBody>
          <a:bodyPr>
            <a:normAutofit lnSpcReduction="10000"/>
          </a:bodyPr>
          <a:lstStyle/>
          <a:p>
            <a:pPr algn="just"/>
            <a:r>
              <a:rPr lang="en-IN" dirty="0" smtClean="0"/>
              <a:t>GTU is the state level Technological University of Gujarat, started as per Gujarat Act 20 of 2007 on 16</a:t>
            </a:r>
            <a:r>
              <a:rPr lang="en-IN" baseline="30000" dirty="0" smtClean="0"/>
              <a:t>th</a:t>
            </a:r>
            <a:r>
              <a:rPr lang="en-IN" dirty="0" smtClean="0"/>
              <a:t> May 2007. </a:t>
            </a:r>
          </a:p>
          <a:p>
            <a:pPr algn="just"/>
            <a:r>
              <a:rPr lang="en-IN" dirty="0" smtClean="0"/>
              <a:t>GTU has more than 510 affiliated Engineering, Pharmacy, MBA and MCA colleges across the state of Gujarat.</a:t>
            </a:r>
          </a:p>
          <a:p>
            <a:pPr algn="just"/>
            <a:r>
              <a:rPr lang="en-IN" dirty="0" smtClean="0"/>
              <a:t>Total number of students pursuing various degree/diploma program are more than </a:t>
            </a:r>
            <a:r>
              <a:rPr lang="en-IN" b="1" dirty="0" smtClean="0"/>
              <a:t>5.5 lac </a:t>
            </a:r>
            <a:r>
              <a:rPr lang="en-IN" dirty="0" smtClean="0"/>
              <a:t>students </a:t>
            </a:r>
          </a:p>
        </p:txBody>
      </p:sp>
      <p:sp>
        <p:nvSpPr>
          <p:cNvPr id="2" name="Title 1"/>
          <p:cNvSpPr>
            <a:spLocks noGrp="1"/>
          </p:cNvSpPr>
          <p:nvPr>
            <p:ph type="title"/>
          </p:nvPr>
        </p:nvSpPr>
        <p:spPr/>
        <p:txBody>
          <a:bodyPr/>
          <a:lstStyle/>
          <a:p>
            <a:r>
              <a:rPr lang="en-IN" dirty="0" smtClean="0">
                <a:solidFill>
                  <a:srgbClr val="FF0000"/>
                </a:solidFill>
              </a:rPr>
              <a:t>GTU : Largest Technological University</a:t>
            </a:r>
            <a:endParaRPr lang="en-IN" dirty="0">
              <a:solidFill>
                <a:srgbClr val="FF0000"/>
              </a:solidFill>
            </a:endParaRPr>
          </a:p>
        </p:txBody>
      </p:sp>
      <p:sp>
        <p:nvSpPr>
          <p:cNvPr id="4" name="Date Placeholder 3"/>
          <p:cNvSpPr>
            <a:spLocks noGrp="1"/>
          </p:cNvSpPr>
          <p:nvPr>
            <p:ph type="dt" sz="half" idx="10"/>
          </p:nvPr>
        </p:nvSpPr>
        <p:spPr/>
        <p:txBody>
          <a:bodyPr/>
          <a:lstStyle/>
          <a:p>
            <a:fld id="{3CF955EE-BB38-407D-A4C0-49B5A242D0A9}" type="datetime1">
              <a:rPr lang="en-IN" smtClean="0"/>
              <a:t>23-12-2015</a:t>
            </a:fld>
            <a:endParaRPr lang="en-IN"/>
          </a:p>
        </p:txBody>
      </p:sp>
      <p:sp>
        <p:nvSpPr>
          <p:cNvPr id="5" name="Footer Placeholder 4"/>
          <p:cNvSpPr>
            <a:spLocks noGrp="1"/>
          </p:cNvSpPr>
          <p:nvPr>
            <p:ph type="ftr" sz="quarter" idx="11"/>
          </p:nvPr>
        </p:nvSpPr>
        <p:spPr/>
        <p:txBody>
          <a:bodyPr/>
          <a:lstStyle/>
          <a:p>
            <a:r>
              <a:rPr lang="en-IN" smtClean="0"/>
              <a:t>Copyright@GTU</a:t>
            </a:r>
            <a:endParaRPr lang="en-IN"/>
          </a:p>
        </p:txBody>
      </p:sp>
      <p:sp>
        <p:nvSpPr>
          <p:cNvPr id="6" name="Slide Number Placeholder 5"/>
          <p:cNvSpPr>
            <a:spLocks noGrp="1"/>
          </p:cNvSpPr>
          <p:nvPr>
            <p:ph type="sldNum" sz="quarter" idx="12"/>
          </p:nvPr>
        </p:nvSpPr>
        <p:spPr/>
        <p:txBody>
          <a:bodyPr/>
          <a:lstStyle/>
          <a:p>
            <a:fld id="{2E6584E4-15AA-47C3-BAA4-B221381AEC07}" type="slidenum">
              <a:rPr lang="en-IN" smtClean="0"/>
              <a:t>3</a:t>
            </a:fld>
            <a:endParaRPr lang="en-IN"/>
          </a:p>
        </p:txBody>
      </p:sp>
    </p:spTree>
    <p:extLst>
      <p:ext uri="{BB962C8B-B14F-4D97-AF65-F5344CB8AC3E}">
        <p14:creationId xmlns:p14="http://schemas.microsoft.com/office/powerpoint/2010/main" val="2194108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Further, to increase the skilled human resource that are not only technically sound but also having in-depth knowledge of IP valuation  and management, GTU is going to </a:t>
            </a:r>
            <a:r>
              <a:rPr lang="en-IN" dirty="0" smtClean="0"/>
              <a:t>start</a:t>
            </a:r>
          </a:p>
          <a:p>
            <a:pPr marL="0" indent="0" algn="ctr">
              <a:buNone/>
            </a:pPr>
            <a:r>
              <a:rPr lang="en-IN" dirty="0" smtClean="0"/>
              <a:t>6 months </a:t>
            </a:r>
            <a:r>
              <a:rPr lang="en-IN" b="1" dirty="0" smtClean="0"/>
              <a:t>Certification </a:t>
            </a:r>
            <a:r>
              <a:rPr lang="en-IN" b="1" dirty="0"/>
              <a:t>course </a:t>
            </a:r>
            <a:r>
              <a:rPr lang="en-IN" b="1" dirty="0" smtClean="0"/>
              <a:t>on</a:t>
            </a:r>
          </a:p>
          <a:p>
            <a:pPr marL="0" indent="0" algn="ctr">
              <a:buNone/>
            </a:pPr>
            <a:r>
              <a:rPr lang="en-IN" b="1" dirty="0" smtClean="0">
                <a:solidFill>
                  <a:srgbClr val="FF0000"/>
                </a:solidFill>
              </a:rPr>
              <a:t>“</a:t>
            </a:r>
            <a:r>
              <a:rPr lang="en-IN" b="1" dirty="0">
                <a:solidFill>
                  <a:srgbClr val="FF0000"/>
                </a:solidFill>
              </a:rPr>
              <a:t>IP valuation and management</a:t>
            </a:r>
            <a:r>
              <a:rPr lang="en-IN" b="1" dirty="0" smtClean="0">
                <a:solidFill>
                  <a:srgbClr val="FF0000"/>
                </a:solidFill>
              </a:rPr>
              <a:t>” (IPVM)</a:t>
            </a:r>
            <a:r>
              <a:rPr lang="en-IN" dirty="0" smtClean="0">
                <a:solidFill>
                  <a:srgbClr val="FF0000"/>
                </a:solidFill>
              </a:rPr>
              <a:t> </a:t>
            </a:r>
            <a:r>
              <a:rPr lang="en-IN" dirty="0"/>
              <a:t>course from </a:t>
            </a:r>
            <a:endParaRPr lang="en-IN" dirty="0" smtClean="0"/>
          </a:p>
          <a:p>
            <a:pPr marL="0" indent="0" algn="ctr">
              <a:buNone/>
            </a:pPr>
            <a:r>
              <a:rPr lang="en-IN" dirty="0" smtClean="0"/>
              <a:t>January - 2016</a:t>
            </a:r>
            <a:r>
              <a:rPr lang="en-IN" dirty="0"/>
              <a:t>.</a:t>
            </a:r>
          </a:p>
          <a:p>
            <a:endParaRPr lang="en-IN" dirty="0"/>
          </a:p>
        </p:txBody>
      </p:sp>
      <p:sp>
        <p:nvSpPr>
          <p:cNvPr id="2" name="Title 1"/>
          <p:cNvSpPr>
            <a:spLocks noGrp="1"/>
          </p:cNvSpPr>
          <p:nvPr>
            <p:ph type="title"/>
          </p:nvPr>
        </p:nvSpPr>
        <p:spPr/>
        <p:txBody>
          <a:bodyPr/>
          <a:lstStyle/>
          <a:p>
            <a:endParaRPr lang="en-IN" dirty="0"/>
          </a:p>
        </p:txBody>
      </p:sp>
      <p:sp>
        <p:nvSpPr>
          <p:cNvPr id="4" name="Date Placeholder 3"/>
          <p:cNvSpPr>
            <a:spLocks noGrp="1"/>
          </p:cNvSpPr>
          <p:nvPr>
            <p:ph type="dt" sz="half" idx="10"/>
          </p:nvPr>
        </p:nvSpPr>
        <p:spPr/>
        <p:txBody>
          <a:bodyPr/>
          <a:lstStyle/>
          <a:p>
            <a:fld id="{A739156B-620F-4DDE-AD35-4F88FB727EB8}" type="datetime1">
              <a:rPr lang="en-IN" smtClean="0"/>
              <a:t>23-12-2015</a:t>
            </a:fld>
            <a:endParaRPr lang="en-IN"/>
          </a:p>
        </p:txBody>
      </p:sp>
      <p:sp>
        <p:nvSpPr>
          <p:cNvPr id="5" name="Footer Placeholder 4"/>
          <p:cNvSpPr>
            <a:spLocks noGrp="1"/>
          </p:cNvSpPr>
          <p:nvPr>
            <p:ph type="ftr" sz="quarter" idx="11"/>
          </p:nvPr>
        </p:nvSpPr>
        <p:spPr/>
        <p:txBody>
          <a:bodyPr/>
          <a:lstStyle/>
          <a:p>
            <a:r>
              <a:rPr lang="en-IN" smtClean="0"/>
              <a:t>Copyright@GTU</a:t>
            </a:r>
            <a:endParaRPr lang="en-IN"/>
          </a:p>
        </p:txBody>
      </p:sp>
      <p:sp>
        <p:nvSpPr>
          <p:cNvPr id="6" name="Slide Number Placeholder 5"/>
          <p:cNvSpPr>
            <a:spLocks noGrp="1"/>
          </p:cNvSpPr>
          <p:nvPr>
            <p:ph type="sldNum" sz="quarter" idx="12"/>
          </p:nvPr>
        </p:nvSpPr>
        <p:spPr/>
        <p:txBody>
          <a:bodyPr/>
          <a:lstStyle/>
          <a:p>
            <a:fld id="{2E6584E4-15AA-47C3-BAA4-B221381AEC07}" type="slidenum">
              <a:rPr lang="en-IN" smtClean="0"/>
              <a:t>30</a:t>
            </a:fld>
            <a:endParaRPr lang="en-IN"/>
          </a:p>
        </p:txBody>
      </p:sp>
    </p:spTree>
    <p:extLst>
      <p:ext uri="{BB962C8B-B14F-4D97-AF65-F5344CB8AC3E}">
        <p14:creationId xmlns:p14="http://schemas.microsoft.com/office/powerpoint/2010/main" val="33186264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897818667"/>
              </p:ext>
            </p:extLst>
          </p:nvPr>
        </p:nvGraphicFramePr>
        <p:xfrm>
          <a:off x="1728787" y="2786063"/>
          <a:ext cx="9167811" cy="3189351"/>
        </p:xfrm>
        <a:graphic>
          <a:graphicData uri="http://schemas.openxmlformats.org/drawingml/2006/table">
            <a:tbl>
              <a:tblPr firstRow="1" firstCol="1" bandRow="1">
                <a:tableStyleId>{912C8C85-51F0-491E-9774-3900AFEF0FD7}</a:tableStyleId>
              </a:tblPr>
              <a:tblGrid>
                <a:gridCol w="3142887"/>
                <a:gridCol w="3696871"/>
                <a:gridCol w="2328053"/>
              </a:tblGrid>
              <a:tr h="701575">
                <a:tc>
                  <a:txBody>
                    <a:bodyPr/>
                    <a:lstStyle/>
                    <a:p>
                      <a:pPr marL="457200">
                        <a:lnSpc>
                          <a:spcPct val="115000"/>
                        </a:lnSpc>
                        <a:spcAft>
                          <a:spcPts val="0"/>
                        </a:spcAft>
                      </a:pPr>
                      <a:r>
                        <a:rPr lang="en-IN" sz="2400" dirty="0">
                          <a:effectLst/>
                        </a:rPr>
                        <a:t>Name of Course</a:t>
                      </a:r>
                      <a:endParaRPr lang="en-IN" sz="2400" dirty="0">
                        <a:effectLst/>
                        <a:latin typeface="Calibri" panose="020F0502020204030204" pitchFamily="34" charset="0"/>
                        <a:ea typeface="Times New Roman" panose="02020603050405020304" pitchFamily="18" charset="0"/>
                        <a:cs typeface="Shruti" panose="020B0502040204020203" pitchFamily="34" charset="0"/>
                      </a:endParaRPr>
                    </a:p>
                  </a:txBody>
                  <a:tcPr marL="68580" marR="68580" marT="0" marB="0"/>
                </a:tc>
                <a:tc>
                  <a:txBody>
                    <a:bodyPr/>
                    <a:lstStyle/>
                    <a:p>
                      <a:pPr marL="457200">
                        <a:lnSpc>
                          <a:spcPct val="115000"/>
                        </a:lnSpc>
                        <a:spcAft>
                          <a:spcPts val="0"/>
                        </a:spcAft>
                      </a:pPr>
                      <a:r>
                        <a:rPr lang="en-IN" sz="2400" dirty="0">
                          <a:effectLst/>
                        </a:rPr>
                        <a:t>Duration</a:t>
                      </a:r>
                      <a:endParaRPr lang="en-IN" sz="2400" dirty="0">
                        <a:effectLst/>
                        <a:latin typeface="Calibri" panose="020F0502020204030204" pitchFamily="34" charset="0"/>
                        <a:ea typeface="Times New Roman" panose="02020603050405020304" pitchFamily="18" charset="0"/>
                        <a:cs typeface="Shruti" panose="020B0502040204020203" pitchFamily="34" charset="0"/>
                      </a:endParaRPr>
                    </a:p>
                  </a:txBody>
                  <a:tcPr marL="68580" marR="68580" marT="0" marB="0"/>
                </a:tc>
                <a:tc>
                  <a:txBody>
                    <a:bodyPr/>
                    <a:lstStyle/>
                    <a:p>
                      <a:pPr marL="457200">
                        <a:lnSpc>
                          <a:spcPct val="115000"/>
                        </a:lnSpc>
                        <a:spcAft>
                          <a:spcPts val="1000"/>
                        </a:spcAft>
                      </a:pPr>
                      <a:r>
                        <a:rPr lang="en-IN" sz="2400" dirty="0">
                          <a:effectLst/>
                        </a:rPr>
                        <a:t>Mode of study</a:t>
                      </a:r>
                      <a:endParaRPr lang="en-IN" sz="2400" dirty="0">
                        <a:effectLst/>
                        <a:latin typeface="Calibri" panose="020F0502020204030204" pitchFamily="34" charset="0"/>
                        <a:ea typeface="Times New Roman" panose="02020603050405020304" pitchFamily="18" charset="0"/>
                        <a:cs typeface="Shruti" panose="020B0502040204020203" pitchFamily="34" charset="0"/>
                      </a:endParaRPr>
                    </a:p>
                  </a:txBody>
                  <a:tcPr marL="68580" marR="68580" marT="0" marB="0"/>
                </a:tc>
              </a:tr>
              <a:tr h="1327250">
                <a:tc>
                  <a:txBody>
                    <a:bodyPr/>
                    <a:lstStyle/>
                    <a:p>
                      <a:pPr>
                        <a:lnSpc>
                          <a:spcPct val="107000"/>
                        </a:lnSpc>
                        <a:spcAft>
                          <a:spcPts val="0"/>
                        </a:spcAft>
                      </a:pPr>
                      <a:r>
                        <a:rPr lang="en-IN" sz="2400">
                          <a:effectLst/>
                        </a:rPr>
                        <a:t>Certification course on “IP Valuation and Management”</a:t>
                      </a:r>
                      <a:endParaRPr lang="en-IN" sz="24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nSpc>
                          <a:spcPct val="107000"/>
                        </a:lnSpc>
                        <a:spcAft>
                          <a:spcPts val="0"/>
                        </a:spcAft>
                      </a:pPr>
                      <a:r>
                        <a:rPr lang="en-IN" sz="2400" dirty="0">
                          <a:effectLst/>
                        </a:rPr>
                        <a:t>6 month</a:t>
                      </a:r>
                    </a:p>
                    <a:p>
                      <a:pPr>
                        <a:lnSpc>
                          <a:spcPct val="107000"/>
                        </a:lnSpc>
                        <a:spcAft>
                          <a:spcPts val="0"/>
                        </a:spcAft>
                      </a:pPr>
                      <a:r>
                        <a:rPr lang="en-IN" sz="2400" dirty="0">
                          <a:effectLst/>
                        </a:rPr>
                        <a:t> </a:t>
                      </a:r>
                    </a:p>
                    <a:p>
                      <a:pPr>
                        <a:lnSpc>
                          <a:spcPct val="107000"/>
                        </a:lnSpc>
                        <a:spcAft>
                          <a:spcPts val="0"/>
                        </a:spcAft>
                      </a:pPr>
                      <a:r>
                        <a:rPr lang="en-IN" sz="2400" dirty="0">
                          <a:effectLst/>
                        </a:rPr>
                        <a:t>2 days per month (Usually Saturday &amp; Sunday) (Total 12 contact days)</a:t>
                      </a:r>
                      <a:endParaRPr lang="en-IN" sz="24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a:lnSpc>
                          <a:spcPct val="107000"/>
                        </a:lnSpc>
                        <a:spcAft>
                          <a:spcPts val="0"/>
                        </a:spcAft>
                      </a:pPr>
                      <a:r>
                        <a:rPr lang="en-IN" sz="2400" dirty="0">
                          <a:effectLst/>
                        </a:rPr>
                        <a:t>Offline and Online</a:t>
                      </a:r>
                      <a:endParaRPr lang="en-IN" sz="24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r>
            </a:tbl>
          </a:graphicData>
        </a:graphic>
      </p:graphicFrame>
      <p:sp>
        <p:nvSpPr>
          <p:cNvPr id="2" name="Title 1"/>
          <p:cNvSpPr>
            <a:spLocks noGrp="1"/>
          </p:cNvSpPr>
          <p:nvPr>
            <p:ph type="title"/>
          </p:nvPr>
        </p:nvSpPr>
        <p:spPr>
          <a:xfrm>
            <a:off x="1295402" y="982132"/>
            <a:ext cx="9601196" cy="915941"/>
          </a:xfrm>
        </p:spPr>
        <p:txBody>
          <a:bodyPr>
            <a:normAutofit/>
          </a:bodyPr>
          <a:lstStyle/>
          <a:p>
            <a:r>
              <a:rPr lang="en-IN" b="1" dirty="0">
                <a:solidFill>
                  <a:srgbClr val="FF0000"/>
                </a:solidFill>
              </a:rPr>
              <a:t>PROGRAM </a:t>
            </a:r>
            <a:r>
              <a:rPr lang="en-IN" b="1" dirty="0" smtClean="0">
                <a:solidFill>
                  <a:srgbClr val="FF0000"/>
                </a:solidFill>
              </a:rPr>
              <a:t>STRUCTURE</a:t>
            </a:r>
            <a:endParaRPr lang="en-IN" dirty="0">
              <a:solidFill>
                <a:srgbClr val="FF0000"/>
              </a:solidFill>
            </a:endParaRPr>
          </a:p>
        </p:txBody>
      </p:sp>
      <p:sp>
        <p:nvSpPr>
          <p:cNvPr id="3" name="Date Placeholder 2"/>
          <p:cNvSpPr>
            <a:spLocks noGrp="1"/>
          </p:cNvSpPr>
          <p:nvPr>
            <p:ph type="dt" sz="half" idx="10"/>
          </p:nvPr>
        </p:nvSpPr>
        <p:spPr/>
        <p:txBody>
          <a:bodyPr/>
          <a:lstStyle/>
          <a:p>
            <a:fld id="{7FE1C31D-CC6E-4A8C-A289-47750479B9C2}" type="datetime1">
              <a:rPr lang="en-IN" smtClean="0"/>
              <a:t>23-12-2015</a:t>
            </a:fld>
            <a:endParaRPr lang="en-IN"/>
          </a:p>
        </p:txBody>
      </p:sp>
      <p:sp>
        <p:nvSpPr>
          <p:cNvPr id="5" name="Footer Placeholder 4"/>
          <p:cNvSpPr>
            <a:spLocks noGrp="1"/>
          </p:cNvSpPr>
          <p:nvPr>
            <p:ph type="ftr" sz="quarter" idx="11"/>
          </p:nvPr>
        </p:nvSpPr>
        <p:spPr/>
        <p:txBody>
          <a:bodyPr/>
          <a:lstStyle/>
          <a:p>
            <a:r>
              <a:rPr lang="en-IN" smtClean="0"/>
              <a:t>Copyright@GTU</a:t>
            </a:r>
            <a:endParaRPr lang="en-IN"/>
          </a:p>
        </p:txBody>
      </p:sp>
      <p:sp>
        <p:nvSpPr>
          <p:cNvPr id="6" name="Slide Number Placeholder 5"/>
          <p:cNvSpPr>
            <a:spLocks noGrp="1"/>
          </p:cNvSpPr>
          <p:nvPr>
            <p:ph type="sldNum" sz="quarter" idx="12"/>
          </p:nvPr>
        </p:nvSpPr>
        <p:spPr/>
        <p:txBody>
          <a:bodyPr/>
          <a:lstStyle/>
          <a:p>
            <a:fld id="{2E6584E4-15AA-47C3-BAA4-B221381AEC07}" type="slidenum">
              <a:rPr lang="en-IN" smtClean="0"/>
              <a:t>31</a:t>
            </a:fld>
            <a:endParaRPr lang="en-IN"/>
          </a:p>
        </p:txBody>
      </p:sp>
    </p:spTree>
    <p:extLst>
      <p:ext uri="{BB962C8B-B14F-4D97-AF65-F5344CB8AC3E}">
        <p14:creationId xmlns:p14="http://schemas.microsoft.com/office/powerpoint/2010/main" val="33177226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1" y="2022765"/>
            <a:ext cx="9601196" cy="3977794"/>
          </a:xfrm>
        </p:spPr>
        <p:txBody>
          <a:bodyPr>
            <a:normAutofit lnSpcReduction="10000"/>
          </a:bodyPr>
          <a:lstStyle/>
          <a:p>
            <a:pPr lvl="0"/>
            <a:r>
              <a:rPr lang="en-IN" dirty="0"/>
              <a:t>Overview about intangible assets and their protection</a:t>
            </a:r>
          </a:p>
          <a:p>
            <a:pPr lvl="0"/>
            <a:r>
              <a:rPr lang="en-IN" dirty="0"/>
              <a:t>Indian and International Patent system</a:t>
            </a:r>
          </a:p>
          <a:p>
            <a:pPr lvl="0"/>
            <a:r>
              <a:rPr lang="en-IN" dirty="0"/>
              <a:t>Qualitative and Quantitative characteristics of the IP.</a:t>
            </a:r>
          </a:p>
          <a:p>
            <a:pPr lvl="0"/>
            <a:r>
              <a:rPr lang="en-IN" dirty="0"/>
              <a:t>Valuation Basics</a:t>
            </a:r>
          </a:p>
          <a:p>
            <a:pPr lvl="0"/>
            <a:r>
              <a:rPr lang="en-IN" dirty="0"/>
              <a:t>IP Valuation Methods and Approaches</a:t>
            </a:r>
          </a:p>
          <a:p>
            <a:pPr lvl="0"/>
            <a:r>
              <a:rPr lang="en-IN" dirty="0"/>
              <a:t>Earnings capacity and profitability relating to the IP.</a:t>
            </a:r>
          </a:p>
          <a:p>
            <a:pPr lvl="0"/>
            <a:r>
              <a:rPr lang="en-IN" dirty="0"/>
              <a:t>Product life cycles and positioning.</a:t>
            </a:r>
          </a:p>
          <a:p>
            <a:pPr lvl="0"/>
            <a:r>
              <a:rPr lang="en-IN" dirty="0"/>
              <a:t>IP Portfolio &amp; its management</a:t>
            </a:r>
          </a:p>
          <a:p>
            <a:r>
              <a:rPr lang="en-IN" dirty="0"/>
              <a:t>Intellectual Property and Commercialization </a:t>
            </a:r>
          </a:p>
        </p:txBody>
      </p:sp>
      <p:sp>
        <p:nvSpPr>
          <p:cNvPr id="2" name="Title 1"/>
          <p:cNvSpPr>
            <a:spLocks noGrp="1"/>
          </p:cNvSpPr>
          <p:nvPr>
            <p:ph type="title"/>
          </p:nvPr>
        </p:nvSpPr>
        <p:spPr>
          <a:xfrm>
            <a:off x="1295402" y="982133"/>
            <a:ext cx="9601196" cy="902086"/>
          </a:xfrm>
        </p:spPr>
        <p:txBody>
          <a:bodyPr>
            <a:normAutofit/>
          </a:bodyPr>
          <a:lstStyle/>
          <a:p>
            <a:r>
              <a:rPr lang="en-IN" sz="4000" b="1" dirty="0">
                <a:solidFill>
                  <a:srgbClr val="FF0000"/>
                </a:solidFill>
              </a:rPr>
              <a:t>OVERVIEW OF THE </a:t>
            </a:r>
            <a:r>
              <a:rPr lang="en-IN" sz="4000" b="1" dirty="0" smtClean="0">
                <a:solidFill>
                  <a:srgbClr val="FF0000"/>
                </a:solidFill>
              </a:rPr>
              <a:t>COURSE</a:t>
            </a:r>
            <a:endParaRPr lang="en-IN" sz="4000" dirty="0">
              <a:solidFill>
                <a:srgbClr val="FF0000"/>
              </a:solidFill>
            </a:endParaRPr>
          </a:p>
        </p:txBody>
      </p:sp>
      <p:sp>
        <p:nvSpPr>
          <p:cNvPr id="4" name="Date Placeholder 3"/>
          <p:cNvSpPr>
            <a:spLocks noGrp="1"/>
          </p:cNvSpPr>
          <p:nvPr>
            <p:ph type="dt" sz="half" idx="10"/>
          </p:nvPr>
        </p:nvSpPr>
        <p:spPr/>
        <p:txBody>
          <a:bodyPr/>
          <a:lstStyle/>
          <a:p>
            <a:fld id="{71D71FF7-BDF7-47C4-84FC-73AD64A33165}" type="datetime1">
              <a:rPr lang="en-IN" smtClean="0"/>
              <a:t>23-12-2015</a:t>
            </a:fld>
            <a:endParaRPr lang="en-IN"/>
          </a:p>
        </p:txBody>
      </p:sp>
      <p:sp>
        <p:nvSpPr>
          <p:cNvPr id="5" name="Footer Placeholder 4"/>
          <p:cNvSpPr>
            <a:spLocks noGrp="1"/>
          </p:cNvSpPr>
          <p:nvPr>
            <p:ph type="ftr" sz="quarter" idx="11"/>
          </p:nvPr>
        </p:nvSpPr>
        <p:spPr/>
        <p:txBody>
          <a:bodyPr/>
          <a:lstStyle/>
          <a:p>
            <a:r>
              <a:rPr lang="en-IN" smtClean="0"/>
              <a:t>Copyright@GTU</a:t>
            </a:r>
            <a:endParaRPr lang="en-IN"/>
          </a:p>
        </p:txBody>
      </p:sp>
      <p:sp>
        <p:nvSpPr>
          <p:cNvPr id="6" name="Slide Number Placeholder 5"/>
          <p:cNvSpPr>
            <a:spLocks noGrp="1"/>
          </p:cNvSpPr>
          <p:nvPr>
            <p:ph type="sldNum" sz="quarter" idx="12"/>
          </p:nvPr>
        </p:nvSpPr>
        <p:spPr/>
        <p:txBody>
          <a:bodyPr/>
          <a:lstStyle/>
          <a:p>
            <a:fld id="{2E6584E4-15AA-47C3-BAA4-B221381AEC07}" type="slidenum">
              <a:rPr lang="en-IN" smtClean="0"/>
              <a:t>32</a:t>
            </a:fld>
            <a:endParaRPr lang="en-IN"/>
          </a:p>
        </p:txBody>
      </p:sp>
    </p:spTree>
    <p:extLst>
      <p:ext uri="{BB962C8B-B14F-4D97-AF65-F5344CB8AC3E}">
        <p14:creationId xmlns:p14="http://schemas.microsoft.com/office/powerpoint/2010/main" val="1148398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nodeType="after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nodeType="after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childTnLst>
                                </p:cTn>
                              </p:par>
                            </p:childTnLst>
                          </p:cTn>
                        </p:par>
                        <p:par>
                          <p:cTn id="22" fill="hold">
                            <p:stCondLst>
                              <p:cond delay="0"/>
                            </p:stCondLst>
                            <p:childTnLst>
                              <p:par>
                                <p:cTn id="23" presetID="1" presetClass="entr" presetSubtype="0" fill="hold" nodeType="after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par>
                          <p:cTn id="25" fill="hold">
                            <p:stCondLst>
                              <p:cond delay="0"/>
                            </p:stCondLst>
                            <p:childTnLst>
                              <p:par>
                                <p:cTn id="26" presetID="1" presetClass="entr" presetSubtype="0" fill="hold" nodeType="after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childTnLst>
                                </p:cTn>
                              </p:par>
                            </p:childTnLst>
                          </p:cTn>
                        </p:par>
                        <p:par>
                          <p:cTn id="28" fill="hold">
                            <p:stCondLst>
                              <p:cond delay="0"/>
                            </p:stCondLst>
                            <p:childTnLst>
                              <p:par>
                                <p:cTn id="29" presetID="1" presetClass="entr" presetSubtype="0" fill="hold" nodeType="after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1" y="1468582"/>
            <a:ext cx="9601196" cy="4268741"/>
          </a:xfrm>
        </p:spPr>
        <p:txBody>
          <a:bodyPr>
            <a:normAutofit fontScale="85000" lnSpcReduction="10000"/>
          </a:bodyPr>
          <a:lstStyle/>
          <a:p>
            <a:pPr lvl="0" algn="just"/>
            <a:r>
              <a:rPr lang="en-IN" dirty="0"/>
              <a:t>Off campus and online mode Program (Candidates can take up this course with his/ her ongoing study or job)</a:t>
            </a:r>
          </a:p>
          <a:p>
            <a:pPr lvl="0" algn="just"/>
            <a:r>
              <a:rPr lang="en-IN" dirty="0"/>
              <a:t>72 hours of contact classes (This is highest among all such kind of program)</a:t>
            </a:r>
          </a:p>
          <a:p>
            <a:pPr lvl="0" algn="just"/>
            <a:r>
              <a:rPr lang="en-IN" dirty="0"/>
              <a:t>IP valuation and Management combine programme (This is 1</a:t>
            </a:r>
            <a:r>
              <a:rPr lang="en-IN" baseline="30000" dirty="0"/>
              <a:t>st</a:t>
            </a:r>
            <a:r>
              <a:rPr lang="en-IN" dirty="0"/>
              <a:t> time offered comprehensive programme)</a:t>
            </a:r>
          </a:p>
          <a:p>
            <a:pPr lvl="0" algn="just"/>
            <a:r>
              <a:rPr lang="en-IN" dirty="0"/>
              <a:t>Video recorded session will be available to revision purpose </a:t>
            </a:r>
          </a:p>
          <a:p>
            <a:pPr lvl="0" algn="just"/>
            <a:r>
              <a:rPr lang="en-IN" dirty="0"/>
              <a:t>Case study based learning (Each module will be supplemented with case study)</a:t>
            </a:r>
          </a:p>
          <a:p>
            <a:pPr lvl="0" algn="just"/>
            <a:r>
              <a:rPr lang="en-IN" dirty="0"/>
              <a:t>Faculty from GTU, reputed law firms, IPR/TT cells of Industry, Patent Officers, reputed and Foreign Experts will conduct the contact classes (This is to get diversified pull of expertise)</a:t>
            </a:r>
          </a:p>
          <a:p>
            <a:pPr algn="just"/>
            <a:endParaRPr lang="en-IN" dirty="0"/>
          </a:p>
          <a:p>
            <a:pPr algn="just"/>
            <a:endParaRPr lang="en-IN" dirty="0"/>
          </a:p>
        </p:txBody>
      </p:sp>
      <p:sp>
        <p:nvSpPr>
          <p:cNvPr id="2" name="Title 1"/>
          <p:cNvSpPr>
            <a:spLocks noGrp="1"/>
          </p:cNvSpPr>
          <p:nvPr>
            <p:ph type="title"/>
          </p:nvPr>
        </p:nvSpPr>
        <p:spPr>
          <a:xfrm>
            <a:off x="1184565" y="220133"/>
            <a:ext cx="9601196" cy="1054486"/>
          </a:xfrm>
        </p:spPr>
        <p:txBody>
          <a:bodyPr>
            <a:normAutofit/>
          </a:bodyPr>
          <a:lstStyle/>
          <a:p>
            <a:r>
              <a:rPr lang="en-IN" sz="3200" b="1" dirty="0">
                <a:solidFill>
                  <a:srgbClr val="FF0000"/>
                </a:solidFill>
              </a:rPr>
              <a:t>UNIQUE FEATURES OF THIS </a:t>
            </a:r>
            <a:r>
              <a:rPr lang="en-IN" sz="3200" b="1" dirty="0" smtClean="0">
                <a:solidFill>
                  <a:srgbClr val="FF0000"/>
                </a:solidFill>
              </a:rPr>
              <a:t>COURSE</a:t>
            </a:r>
            <a:endParaRPr lang="en-IN" sz="3200" dirty="0">
              <a:solidFill>
                <a:srgbClr val="FF0000"/>
              </a:solidFill>
            </a:endParaRPr>
          </a:p>
        </p:txBody>
      </p:sp>
      <p:sp>
        <p:nvSpPr>
          <p:cNvPr id="4" name="Date Placeholder 3"/>
          <p:cNvSpPr>
            <a:spLocks noGrp="1"/>
          </p:cNvSpPr>
          <p:nvPr>
            <p:ph type="dt" sz="half" idx="10"/>
          </p:nvPr>
        </p:nvSpPr>
        <p:spPr/>
        <p:txBody>
          <a:bodyPr/>
          <a:lstStyle/>
          <a:p>
            <a:fld id="{68BD5B14-AEE6-42EB-BDF2-4EFBE1430664}" type="datetime1">
              <a:rPr lang="en-IN" smtClean="0"/>
              <a:t>23-12-2015</a:t>
            </a:fld>
            <a:endParaRPr lang="en-IN"/>
          </a:p>
        </p:txBody>
      </p:sp>
      <p:sp>
        <p:nvSpPr>
          <p:cNvPr id="5" name="Footer Placeholder 4"/>
          <p:cNvSpPr>
            <a:spLocks noGrp="1"/>
          </p:cNvSpPr>
          <p:nvPr>
            <p:ph type="ftr" sz="quarter" idx="11"/>
          </p:nvPr>
        </p:nvSpPr>
        <p:spPr/>
        <p:txBody>
          <a:bodyPr/>
          <a:lstStyle/>
          <a:p>
            <a:r>
              <a:rPr lang="en-IN" smtClean="0"/>
              <a:t>Copyright@GTU</a:t>
            </a:r>
            <a:endParaRPr lang="en-IN"/>
          </a:p>
        </p:txBody>
      </p:sp>
      <p:sp>
        <p:nvSpPr>
          <p:cNvPr id="6" name="Slide Number Placeholder 5"/>
          <p:cNvSpPr>
            <a:spLocks noGrp="1"/>
          </p:cNvSpPr>
          <p:nvPr>
            <p:ph type="sldNum" sz="quarter" idx="12"/>
          </p:nvPr>
        </p:nvSpPr>
        <p:spPr/>
        <p:txBody>
          <a:bodyPr/>
          <a:lstStyle/>
          <a:p>
            <a:fld id="{2E6584E4-15AA-47C3-BAA4-B221381AEC07}" type="slidenum">
              <a:rPr lang="en-IN" smtClean="0"/>
              <a:t>33</a:t>
            </a:fld>
            <a:endParaRPr lang="en-IN"/>
          </a:p>
        </p:txBody>
      </p:sp>
    </p:spTree>
    <p:extLst>
      <p:ext uri="{BB962C8B-B14F-4D97-AF65-F5344CB8AC3E}">
        <p14:creationId xmlns:p14="http://schemas.microsoft.com/office/powerpoint/2010/main" val="1196386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nodeType="after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nodeType="after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1" y="1620982"/>
            <a:ext cx="9601196" cy="4254886"/>
          </a:xfrm>
        </p:spPr>
        <p:txBody>
          <a:bodyPr>
            <a:noAutofit/>
          </a:bodyPr>
          <a:lstStyle/>
          <a:p>
            <a:pPr lvl="0"/>
            <a:r>
              <a:rPr lang="en-IN" sz="2000" dirty="0">
                <a:solidFill>
                  <a:schemeClr val="tx1"/>
                </a:solidFill>
              </a:rPr>
              <a:t>Students / faculty from M. Pharma, M. Engineering, MBA or MCA or LLB/LLM Discipline</a:t>
            </a:r>
          </a:p>
          <a:p>
            <a:pPr lvl="0"/>
            <a:r>
              <a:rPr lang="en-IN" sz="2000" dirty="0">
                <a:solidFill>
                  <a:schemeClr val="tx1"/>
                </a:solidFill>
              </a:rPr>
              <a:t>IP Professionals / Legal Professionals / Marketing Consultants</a:t>
            </a:r>
          </a:p>
          <a:p>
            <a:pPr lvl="0"/>
            <a:r>
              <a:rPr lang="en-IN" sz="2000" dirty="0">
                <a:solidFill>
                  <a:schemeClr val="tx1"/>
                </a:solidFill>
              </a:rPr>
              <a:t>Directors / CEO / CFO / COO</a:t>
            </a:r>
          </a:p>
          <a:p>
            <a:pPr lvl="0"/>
            <a:r>
              <a:rPr lang="en-IN" sz="2000" dirty="0">
                <a:solidFill>
                  <a:schemeClr val="tx1"/>
                </a:solidFill>
              </a:rPr>
              <a:t>Strategic Business Managers / Business Development Officers</a:t>
            </a:r>
          </a:p>
          <a:p>
            <a:pPr lvl="0"/>
            <a:r>
              <a:rPr lang="en-IN" sz="2000" dirty="0">
                <a:solidFill>
                  <a:schemeClr val="tx1"/>
                </a:solidFill>
              </a:rPr>
              <a:t>Start-Up Incubator Managers</a:t>
            </a:r>
          </a:p>
          <a:p>
            <a:pPr lvl="0"/>
            <a:r>
              <a:rPr lang="en-IN" sz="2000" dirty="0">
                <a:solidFill>
                  <a:schemeClr val="tx1"/>
                </a:solidFill>
              </a:rPr>
              <a:t>Angel investors/ Venture capitalists</a:t>
            </a:r>
          </a:p>
          <a:p>
            <a:pPr lvl="0"/>
            <a:r>
              <a:rPr lang="en-IN" sz="2000" dirty="0">
                <a:solidFill>
                  <a:schemeClr val="tx1"/>
                </a:solidFill>
              </a:rPr>
              <a:t>Bankers / Government officials for Industrial promotion</a:t>
            </a:r>
          </a:p>
          <a:p>
            <a:pPr lvl="0"/>
            <a:r>
              <a:rPr lang="en-IN" sz="2000" dirty="0" smtClean="0">
                <a:solidFill>
                  <a:schemeClr val="tx1"/>
                </a:solidFill>
              </a:rPr>
              <a:t>Chartered </a:t>
            </a:r>
            <a:r>
              <a:rPr lang="en-IN" sz="2000" dirty="0">
                <a:solidFill>
                  <a:schemeClr val="tx1"/>
                </a:solidFill>
              </a:rPr>
              <a:t>Accountant (CA) / Company Secretory (CS)</a:t>
            </a:r>
          </a:p>
          <a:p>
            <a:endParaRPr lang="en-IN" sz="2000" dirty="0">
              <a:solidFill>
                <a:schemeClr val="tx1"/>
              </a:solidFill>
            </a:endParaRPr>
          </a:p>
        </p:txBody>
      </p:sp>
      <p:sp>
        <p:nvSpPr>
          <p:cNvPr id="2" name="Title 1"/>
          <p:cNvSpPr>
            <a:spLocks noGrp="1"/>
          </p:cNvSpPr>
          <p:nvPr>
            <p:ph type="title"/>
          </p:nvPr>
        </p:nvSpPr>
        <p:spPr/>
        <p:txBody>
          <a:bodyPr>
            <a:normAutofit/>
          </a:bodyPr>
          <a:lstStyle/>
          <a:p>
            <a:r>
              <a:rPr lang="en-IN" b="1" dirty="0">
                <a:solidFill>
                  <a:srgbClr val="FF0000"/>
                </a:solidFill>
              </a:rPr>
              <a:t>WHO SHOULD JOIN</a:t>
            </a:r>
            <a:r>
              <a:rPr lang="en-IN" b="1" dirty="0" smtClean="0">
                <a:solidFill>
                  <a:srgbClr val="FF0000"/>
                </a:solidFill>
              </a:rPr>
              <a:t>?</a:t>
            </a:r>
            <a:endParaRPr lang="en-IN" dirty="0">
              <a:solidFill>
                <a:srgbClr val="FF0000"/>
              </a:solidFill>
            </a:endParaRPr>
          </a:p>
        </p:txBody>
      </p:sp>
      <p:sp>
        <p:nvSpPr>
          <p:cNvPr id="4" name="Date Placeholder 3"/>
          <p:cNvSpPr>
            <a:spLocks noGrp="1"/>
          </p:cNvSpPr>
          <p:nvPr>
            <p:ph type="dt" sz="half" idx="10"/>
          </p:nvPr>
        </p:nvSpPr>
        <p:spPr/>
        <p:txBody>
          <a:bodyPr/>
          <a:lstStyle/>
          <a:p>
            <a:fld id="{CD22EFC5-3220-4F41-AD8B-0A2DFB0B5220}" type="datetime1">
              <a:rPr lang="en-IN" smtClean="0"/>
              <a:t>23-12-2015</a:t>
            </a:fld>
            <a:endParaRPr lang="en-IN"/>
          </a:p>
        </p:txBody>
      </p:sp>
      <p:sp>
        <p:nvSpPr>
          <p:cNvPr id="5" name="Footer Placeholder 4"/>
          <p:cNvSpPr>
            <a:spLocks noGrp="1"/>
          </p:cNvSpPr>
          <p:nvPr>
            <p:ph type="ftr" sz="quarter" idx="11"/>
          </p:nvPr>
        </p:nvSpPr>
        <p:spPr/>
        <p:txBody>
          <a:bodyPr/>
          <a:lstStyle/>
          <a:p>
            <a:r>
              <a:rPr lang="en-IN" smtClean="0"/>
              <a:t>Copyright@GTU</a:t>
            </a:r>
            <a:endParaRPr lang="en-IN"/>
          </a:p>
        </p:txBody>
      </p:sp>
      <p:sp>
        <p:nvSpPr>
          <p:cNvPr id="6" name="Slide Number Placeholder 5"/>
          <p:cNvSpPr>
            <a:spLocks noGrp="1"/>
          </p:cNvSpPr>
          <p:nvPr>
            <p:ph type="sldNum" sz="quarter" idx="12"/>
          </p:nvPr>
        </p:nvSpPr>
        <p:spPr/>
        <p:txBody>
          <a:bodyPr/>
          <a:lstStyle/>
          <a:p>
            <a:fld id="{2E6584E4-15AA-47C3-BAA4-B221381AEC07}" type="slidenum">
              <a:rPr lang="en-IN" smtClean="0"/>
              <a:t>34</a:t>
            </a:fld>
            <a:endParaRPr lang="en-IN"/>
          </a:p>
        </p:txBody>
      </p:sp>
    </p:spTree>
    <p:extLst>
      <p:ext uri="{BB962C8B-B14F-4D97-AF65-F5344CB8AC3E}">
        <p14:creationId xmlns:p14="http://schemas.microsoft.com/office/powerpoint/2010/main" val="276385751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smtClean="0"/>
              <a:t>Career </a:t>
            </a:r>
            <a:r>
              <a:rPr lang="en-IN" dirty="0"/>
              <a:t>as IP Valuator</a:t>
            </a:r>
          </a:p>
          <a:p>
            <a:r>
              <a:rPr lang="en-IN" dirty="0"/>
              <a:t>Career as IP Portfolio Manager</a:t>
            </a:r>
          </a:p>
          <a:p>
            <a:r>
              <a:rPr lang="en-IN" dirty="0"/>
              <a:t>Consultant for IP Valuation</a:t>
            </a:r>
          </a:p>
          <a:p>
            <a:r>
              <a:rPr lang="en-IN" dirty="0"/>
              <a:t>Consultant for Managing IP Portfolio</a:t>
            </a:r>
          </a:p>
          <a:p>
            <a:r>
              <a:rPr lang="en-IN" dirty="0"/>
              <a:t>Technology Transfer Officer (TTO)</a:t>
            </a:r>
          </a:p>
          <a:p>
            <a:r>
              <a:rPr lang="en-IN" dirty="0"/>
              <a:t>New Start Up venture</a:t>
            </a:r>
          </a:p>
          <a:p>
            <a:r>
              <a:rPr lang="en-IN" dirty="0"/>
              <a:t>Enhance scope of current services offering to your clients by providing IP valuation services</a:t>
            </a:r>
          </a:p>
          <a:p>
            <a:r>
              <a:rPr lang="en-IN" dirty="0"/>
              <a:t>Helpful during IP litigation in </a:t>
            </a:r>
            <a:r>
              <a:rPr lang="en-IN" dirty="0" smtClean="0"/>
              <a:t>courts</a:t>
            </a:r>
            <a:endParaRPr lang="en-IN" dirty="0"/>
          </a:p>
        </p:txBody>
      </p:sp>
      <p:sp>
        <p:nvSpPr>
          <p:cNvPr id="2" name="Title 1"/>
          <p:cNvSpPr>
            <a:spLocks noGrp="1"/>
          </p:cNvSpPr>
          <p:nvPr>
            <p:ph type="title"/>
          </p:nvPr>
        </p:nvSpPr>
        <p:spPr/>
        <p:txBody>
          <a:bodyPr>
            <a:normAutofit fontScale="90000"/>
          </a:bodyPr>
          <a:lstStyle/>
          <a:p>
            <a:r>
              <a:rPr lang="en-IN" b="1" dirty="0">
                <a:solidFill>
                  <a:srgbClr val="FF0000"/>
                </a:solidFill>
              </a:rPr>
              <a:t>Few Likely Benefit of this course</a:t>
            </a:r>
            <a:r>
              <a:rPr lang="en-IN" dirty="0">
                <a:solidFill>
                  <a:srgbClr val="FF0000"/>
                </a:solidFill>
              </a:rPr>
              <a:t/>
            </a:r>
            <a:br>
              <a:rPr lang="en-IN" dirty="0">
                <a:solidFill>
                  <a:srgbClr val="FF0000"/>
                </a:solidFill>
              </a:rPr>
            </a:br>
            <a:endParaRPr lang="en-IN" dirty="0">
              <a:solidFill>
                <a:srgbClr val="FF0000"/>
              </a:solidFill>
            </a:endParaRPr>
          </a:p>
        </p:txBody>
      </p:sp>
      <p:sp>
        <p:nvSpPr>
          <p:cNvPr id="4" name="Date Placeholder 3"/>
          <p:cNvSpPr>
            <a:spLocks noGrp="1"/>
          </p:cNvSpPr>
          <p:nvPr>
            <p:ph type="dt" sz="half" idx="10"/>
          </p:nvPr>
        </p:nvSpPr>
        <p:spPr/>
        <p:txBody>
          <a:bodyPr/>
          <a:lstStyle/>
          <a:p>
            <a:fld id="{63EE6526-588E-4164-A5B2-E2316AEAA524}" type="datetime1">
              <a:rPr lang="en-IN" smtClean="0"/>
              <a:t>23-12-2015</a:t>
            </a:fld>
            <a:endParaRPr lang="en-IN"/>
          </a:p>
        </p:txBody>
      </p:sp>
      <p:sp>
        <p:nvSpPr>
          <p:cNvPr id="5" name="Footer Placeholder 4"/>
          <p:cNvSpPr>
            <a:spLocks noGrp="1"/>
          </p:cNvSpPr>
          <p:nvPr>
            <p:ph type="ftr" sz="quarter" idx="11"/>
          </p:nvPr>
        </p:nvSpPr>
        <p:spPr/>
        <p:txBody>
          <a:bodyPr/>
          <a:lstStyle/>
          <a:p>
            <a:r>
              <a:rPr lang="en-IN" smtClean="0"/>
              <a:t>Copyright@GTU</a:t>
            </a:r>
            <a:endParaRPr lang="en-IN"/>
          </a:p>
        </p:txBody>
      </p:sp>
      <p:sp>
        <p:nvSpPr>
          <p:cNvPr id="6" name="Slide Number Placeholder 5"/>
          <p:cNvSpPr>
            <a:spLocks noGrp="1"/>
          </p:cNvSpPr>
          <p:nvPr>
            <p:ph type="sldNum" sz="quarter" idx="12"/>
          </p:nvPr>
        </p:nvSpPr>
        <p:spPr/>
        <p:txBody>
          <a:bodyPr/>
          <a:lstStyle/>
          <a:p>
            <a:fld id="{2E6584E4-15AA-47C3-BAA4-B221381AEC07}" type="slidenum">
              <a:rPr lang="en-IN" smtClean="0"/>
              <a:t>35</a:t>
            </a:fld>
            <a:endParaRPr lang="en-IN"/>
          </a:p>
        </p:txBody>
      </p:sp>
    </p:spTree>
    <p:extLst>
      <p:ext uri="{BB962C8B-B14F-4D97-AF65-F5344CB8AC3E}">
        <p14:creationId xmlns:p14="http://schemas.microsoft.com/office/powerpoint/2010/main" val="616269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23455"/>
            <a:ext cx="10972800" cy="5383837"/>
          </a:xfrm>
        </p:spPr>
        <p:txBody>
          <a:bodyPr>
            <a:normAutofit fontScale="92500" lnSpcReduction="10000"/>
          </a:bodyPr>
          <a:lstStyle/>
          <a:p>
            <a:r>
              <a:rPr lang="en-IN" dirty="0"/>
              <a:t>Helpful during Merger &amp; Acquisition, Brooking of shares, Brand acquisition and like</a:t>
            </a:r>
          </a:p>
          <a:p>
            <a:r>
              <a:rPr lang="en-IN" dirty="0"/>
              <a:t>To decide product portfolio for future growth of company</a:t>
            </a:r>
          </a:p>
          <a:p>
            <a:r>
              <a:rPr lang="en-IN" dirty="0"/>
              <a:t>Product to be put off market/On market </a:t>
            </a:r>
          </a:p>
          <a:p>
            <a:r>
              <a:rPr lang="en-IN" dirty="0"/>
              <a:t>Brand acquisition and like </a:t>
            </a:r>
          </a:p>
          <a:p>
            <a:r>
              <a:rPr lang="en-IN" dirty="0"/>
              <a:t>To take decision in investment into Start Ups</a:t>
            </a:r>
          </a:p>
          <a:p>
            <a:r>
              <a:rPr lang="en-IN" dirty="0"/>
              <a:t>Quantify investment required and understand expected outcome of investment done in Start Ups/MSME</a:t>
            </a:r>
          </a:p>
          <a:p>
            <a:r>
              <a:rPr lang="en-IN" dirty="0"/>
              <a:t>To decide quantum of loan eligibility to Start Ups and MSME on the basis of Intellectual property that they possess</a:t>
            </a:r>
          </a:p>
          <a:p>
            <a:r>
              <a:rPr lang="en-IN" dirty="0"/>
              <a:t>To quantify intangible assets of their clients, which will be helpful during M &amp; A, Goodwill/Brand value </a:t>
            </a:r>
            <a:r>
              <a:rPr lang="en-IN" dirty="0" err="1"/>
              <a:t>passoff</a:t>
            </a:r>
            <a:r>
              <a:rPr lang="en-IN" dirty="0"/>
              <a:t>/licensing/selling and like</a:t>
            </a:r>
          </a:p>
          <a:p>
            <a:endParaRPr lang="en-IN" dirty="0"/>
          </a:p>
          <a:p>
            <a:endParaRPr lang="en-IN" dirty="0"/>
          </a:p>
        </p:txBody>
      </p:sp>
      <p:sp>
        <p:nvSpPr>
          <p:cNvPr id="2" name="Date Placeholder 1"/>
          <p:cNvSpPr>
            <a:spLocks noGrp="1"/>
          </p:cNvSpPr>
          <p:nvPr>
            <p:ph type="dt" sz="half" idx="10"/>
          </p:nvPr>
        </p:nvSpPr>
        <p:spPr/>
        <p:txBody>
          <a:bodyPr/>
          <a:lstStyle/>
          <a:p>
            <a:fld id="{7C58156F-4D31-4F7C-8816-E68CE64BB7EA}" type="datetime1">
              <a:rPr lang="en-IN" smtClean="0"/>
              <a:t>23-12-2015</a:t>
            </a:fld>
            <a:endParaRPr lang="en-IN"/>
          </a:p>
        </p:txBody>
      </p:sp>
      <p:sp>
        <p:nvSpPr>
          <p:cNvPr id="4" name="Footer Placeholder 3"/>
          <p:cNvSpPr>
            <a:spLocks noGrp="1"/>
          </p:cNvSpPr>
          <p:nvPr>
            <p:ph type="ftr" sz="quarter" idx="11"/>
          </p:nvPr>
        </p:nvSpPr>
        <p:spPr/>
        <p:txBody>
          <a:bodyPr/>
          <a:lstStyle/>
          <a:p>
            <a:r>
              <a:rPr lang="en-IN" smtClean="0"/>
              <a:t>Copyright@GTU</a:t>
            </a:r>
            <a:endParaRPr lang="en-IN"/>
          </a:p>
        </p:txBody>
      </p:sp>
      <p:sp>
        <p:nvSpPr>
          <p:cNvPr id="5" name="Slide Number Placeholder 4"/>
          <p:cNvSpPr>
            <a:spLocks noGrp="1"/>
          </p:cNvSpPr>
          <p:nvPr>
            <p:ph type="sldNum" sz="quarter" idx="12"/>
          </p:nvPr>
        </p:nvSpPr>
        <p:spPr/>
        <p:txBody>
          <a:bodyPr/>
          <a:lstStyle/>
          <a:p>
            <a:fld id="{2E6584E4-15AA-47C3-BAA4-B221381AEC07}" type="slidenum">
              <a:rPr lang="en-IN" smtClean="0"/>
              <a:t>36</a:t>
            </a:fld>
            <a:endParaRPr lang="en-IN"/>
          </a:p>
        </p:txBody>
      </p:sp>
    </p:spTree>
    <p:extLst>
      <p:ext uri="{BB962C8B-B14F-4D97-AF65-F5344CB8AC3E}">
        <p14:creationId xmlns:p14="http://schemas.microsoft.com/office/powerpoint/2010/main" val="32312722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80898444"/>
              </p:ext>
            </p:extLst>
          </p:nvPr>
        </p:nvGraphicFramePr>
        <p:xfrm>
          <a:off x="1156856" y="1518765"/>
          <a:ext cx="9734548" cy="4455434"/>
        </p:xfrm>
        <a:graphic>
          <a:graphicData uri="http://schemas.openxmlformats.org/drawingml/2006/table">
            <a:tbl>
              <a:tblPr firstRow="1" firstCol="1" bandRow="1">
                <a:tableStyleId>{93296810-A885-4BE3-A3E7-6D5BEEA58F35}</a:tableStyleId>
              </a:tblPr>
              <a:tblGrid>
                <a:gridCol w="1581624"/>
                <a:gridCol w="5056164"/>
                <a:gridCol w="1605802"/>
                <a:gridCol w="1490958"/>
              </a:tblGrid>
              <a:tr h="610116">
                <a:tc>
                  <a:txBody>
                    <a:bodyPr/>
                    <a:lstStyle/>
                    <a:p>
                      <a:pPr marL="457200" algn="ctr">
                        <a:lnSpc>
                          <a:spcPct val="115000"/>
                        </a:lnSpc>
                        <a:spcAft>
                          <a:spcPts val="0"/>
                        </a:spcAft>
                      </a:pPr>
                      <a:r>
                        <a:rPr lang="en-IN" sz="1600" dirty="0">
                          <a:effectLst/>
                        </a:rPr>
                        <a:t>Category</a:t>
                      </a:r>
                      <a:endParaRPr lang="en-IN" sz="1600" dirty="0">
                        <a:effectLst/>
                        <a:latin typeface="Calibri" panose="020F0502020204030204" pitchFamily="34" charset="0"/>
                        <a:ea typeface="Times New Roman" panose="02020603050405020304" pitchFamily="18" charset="0"/>
                        <a:cs typeface="Shruti" panose="020B0502040204020203" pitchFamily="34" charset="0"/>
                      </a:endParaRPr>
                    </a:p>
                  </a:txBody>
                  <a:tcPr marL="49738" marR="49738" marT="0" marB="0" anchor="ctr"/>
                </a:tc>
                <a:tc>
                  <a:txBody>
                    <a:bodyPr/>
                    <a:lstStyle/>
                    <a:p>
                      <a:pPr marL="457200" algn="ctr">
                        <a:lnSpc>
                          <a:spcPct val="115000"/>
                        </a:lnSpc>
                        <a:spcAft>
                          <a:spcPts val="0"/>
                        </a:spcAft>
                      </a:pPr>
                      <a:r>
                        <a:rPr lang="en-IN" sz="1600" dirty="0">
                          <a:effectLst/>
                        </a:rPr>
                        <a:t>Eligibility Criteria</a:t>
                      </a:r>
                      <a:endParaRPr lang="en-IN" sz="1600" dirty="0">
                        <a:effectLst/>
                        <a:latin typeface="Calibri" panose="020F0502020204030204" pitchFamily="34" charset="0"/>
                        <a:ea typeface="Times New Roman" panose="02020603050405020304" pitchFamily="18" charset="0"/>
                        <a:cs typeface="Shruti" panose="020B0502040204020203" pitchFamily="34" charset="0"/>
                      </a:endParaRPr>
                    </a:p>
                  </a:txBody>
                  <a:tcPr marL="49738" marR="49738" marT="0" marB="0" anchor="ctr"/>
                </a:tc>
                <a:tc>
                  <a:txBody>
                    <a:bodyPr/>
                    <a:lstStyle/>
                    <a:p>
                      <a:pPr marL="457200" algn="ctr">
                        <a:lnSpc>
                          <a:spcPct val="115000"/>
                        </a:lnSpc>
                        <a:spcAft>
                          <a:spcPts val="0"/>
                        </a:spcAft>
                      </a:pPr>
                      <a:r>
                        <a:rPr lang="en-IN" sz="1600">
                          <a:effectLst/>
                        </a:rPr>
                        <a:t>Fees (INR)</a:t>
                      </a:r>
                      <a:endParaRPr lang="en-IN" sz="1600">
                        <a:effectLst/>
                        <a:latin typeface="Calibri" panose="020F0502020204030204" pitchFamily="34" charset="0"/>
                        <a:ea typeface="Times New Roman" panose="02020603050405020304" pitchFamily="18" charset="0"/>
                        <a:cs typeface="Shruti" panose="020B0502040204020203" pitchFamily="34" charset="0"/>
                      </a:endParaRPr>
                    </a:p>
                  </a:txBody>
                  <a:tcPr marL="49738" marR="49738" marT="0" marB="0" anchor="ctr"/>
                </a:tc>
                <a:tc>
                  <a:txBody>
                    <a:bodyPr/>
                    <a:lstStyle/>
                    <a:p>
                      <a:pPr marL="457200" algn="ctr">
                        <a:lnSpc>
                          <a:spcPct val="115000"/>
                        </a:lnSpc>
                        <a:spcAft>
                          <a:spcPts val="1000"/>
                        </a:spcAft>
                      </a:pPr>
                      <a:r>
                        <a:rPr lang="en-IN" sz="1600">
                          <a:effectLst/>
                        </a:rPr>
                        <a:t># Fees (USD)</a:t>
                      </a:r>
                      <a:endParaRPr lang="en-IN" sz="1600">
                        <a:effectLst/>
                        <a:latin typeface="Calibri" panose="020F0502020204030204" pitchFamily="34" charset="0"/>
                        <a:ea typeface="Times New Roman" panose="02020603050405020304" pitchFamily="18" charset="0"/>
                        <a:cs typeface="Shruti" panose="020B0502040204020203" pitchFamily="34" charset="0"/>
                      </a:endParaRPr>
                    </a:p>
                  </a:txBody>
                  <a:tcPr marL="49738" marR="49738" marT="0" marB="0" anchor="ctr"/>
                </a:tc>
              </a:tr>
              <a:tr h="1362445">
                <a:tc>
                  <a:txBody>
                    <a:bodyPr/>
                    <a:lstStyle/>
                    <a:p>
                      <a:pPr>
                        <a:lnSpc>
                          <a:spcPct val="107000"/>
                        </a:lnSpc>
                        <a:spcAft>
                          <a:spcPts val="0"/>
                        </a:spcAft>
                      </a:pPr>
                      <a:r>
                        <a:rPr lang="en-IN" sz="1600">
                          <a:effectLst/>
                        </a:rPr>
                        <a:t>Student </a:t>
                      </a:r>
                      <a:endParaRPr lang="en-IN" sz="1600">
                        <a:effectLst/>
                        <a:latin typeface="Calibri" panose="020F0502020204030204" pitchFamily="34" charset="0"/>
                        <a:ea typeface="Calibri" panose="020F0502020204030204" pitchFamily="34" charset="0"/>
                        <a:cs typeface="Shruti" panose="020B0502040204020203" pitchFamily="34" charset="0"/>
                      </a:endParaRPr>
                    </a:p>
                  </a:txBody>
                  <a:tcPr marL="49738" marR="49738" marT="0" marB="0" anchor="ctr"/>
                </a:tc>
                <a:tc>
                  <a:txBody>
                    <a:bodyPr/>
                    <a:lstStyle/>
                    <a:p>
                      <a:pPr marL="457200">
                        <a:lnSpc>
                          <a:spcPct val="115000"/>
                        </a:lnSpc>
                        <a:spcBef>
                          <a:spcPts val="1200"/>
                        </a:spcBef>
                        <a:spcAft>
                          <a:spcPts val="1000"/>
                        </a:spcAft>
                      </a:pPr>
                      <a:r>
                        <a:rPr lang="en-IN" sz="1600" dirty="0">
                          <a:effectLst/>
                        </a:rPr>
                        <a:t>Student currently pursing Master/LLB/ PhD in any discipline (Science/Technical/Commerce/Arts) </a:t>
                      </a:r>
                    </a:p>
                    <a:p>
                      <a:pPr marL="457200">
                        <a:lnSpc>
                          <a:spcPct val="115000"/>
                        </a:lnSpc>
                        <a:spcBef>
                          <a:spcPts val="1200"/>
                        </a:spcBef>
                        <a:spcAft>
                          <a:spcPts val="1000"/>
                        </a:spcAft>
                      </a:pPr>
                      <a:r>
                        <a:rPr lang="en-IN" sz="1600" dirty="0">
                          <a:effectLst/>
                        </a:rPr>
                        <a:t>OR</a:t>
                      </a:r>
                    </a:p>
                    <a:p>
                      <a:pPr marL="457200">
                        <a:lnSpc>
                          <a:spcPct val="115000"/>
                        </a:lnSpc>
                        <a:spcAft>
                          <a:spcPts val="1000"/>
                        </a:spcAft>
                      </a:pPr>
                      <a:r>
                        <a:rPr lang="en-IN" sz="1600" dirty="0">
                          <a:effectLst/>
                        </a:rPr>
                        <a:t>Student currently pursing CA/CS exam and having graduation degree from any recognized University.</a:t>
                      </a:r>
                      <a:endParaRPr lang="en-IN" sz="1600" dirty="0">
                        <a:effectLst/>
                        <a:latin typeface="Calibri" panose="020F0502020204030204" pitchFamily="34" charset="0"/>
                        <a:ea typeface="Times New Roman" panose="02020603050405020304" pitchFamily="18" charset="0"/>
                        <a:cs typeface="Shruti" panose="020B0502040204020203" pitchFamily="34" charset="0"/>
                      </a:endParaRPr>
                    </a:p>
                  </a:txBody>
                  <a:tcPr marL="49738" marR="49738" marT="0" marB="0" anchor="ctr"/>
                </a:tc>
                <a:tc>
                  <a:txBody>
                    <a:bodyPr/>
                    <a:lstStyle/>
                    <a:p>
                      <a:pPr algn="ctr">
                        <a:lnSpc>
                          <a:spcPct val="107000"/>
                        </a:lnSpc>
                        <a:spcAft>
                          <a:spcPts val="0"/>
                        </a:spcAft>
                      </a:pPr>
                      <a:r>
                        <a:rPr lang="en-IN" sz="1600" dirty="0">
                          <a:effectLst/>
                        </a:rPr>
                        <a:t>18,000 ₹</a:t>
                      </a:r>
                      <a:endParaRPr lang="en-IN" sz="1600" dirty="0">
                        <a:effectLst/>
                        <a:latin typeface="Calibri" panose="020F0502020204030204" pitchFamily="34" charset="0"/>
                        <a:ea typeface="Calibri" panose="020F0502020204030204" pitchFamily="34" charset="0"/>
                        <a:cs typeface="Shruti" panose="020B0502040204020203" pitchFamily="34" charset="0"/>
                      </a:endParaRPr>
                    </a:p>
                  </a:txBody>
                  <a:tcPr marL="49738" marR="49738" marT="0" marB="0" anchor="ctr"/>
                </a:tc>
                <a:tc>
                  <a:txBody>
                    <a:bodyPr/>
                    <a:lstStyle/>
                    <a:p>
                      <a:pPr algn="ctr">
                        <a:lnSpc>
                          <a:spcPct val="107000"/>
                        </a:lnSpc>
                        <a:spcAft>
                          <a:spcPts val="0"/>
                        </a:spcAft>
                      </a:pPr>
                      <a:r>
                        <a:rPr lang="en-IN" sz="1600">
                          <a:effectLst/>
                        </a:rPr>
                        <a:t>1000 $</a:t>
                      </a:r>
                    </a:p>
                    <a:p>
                      <a:pPr algn="ctr">
                        <a:lnSpc>
                          <a:spcPct val="107000"/>
                        </a:lnSpc>
                        <a:spcAft>
                          <a:spcPts val="0"/>
                        </a:spcAft>
                      </a:pPr>
                      <a:r>
                        <a:rPr lang="en-IN" sz="1600">
                          <a:effectLst/>
                        </a:rPr>
                        <a:t>(</a:t>
                      </a:r>
                      <a:r>
                        <a:rPr lang="en-IN" sz="1600" baseline="30000">
                          <a:effectLst/>
                        </a:rPr>
                        <a:t>*</a:t>
                      </a:r>
                      <a:r>
                        <a:rPr lang="en-IN" sz="1600">
                          <a:effectLst/>
                        </a:rPr>
                        <a:t>300 $)</a:t>
                      </a:r>
                      <a:endParaRPr lang="en-IN" sz="1600">
                        <a:effectLst/>
                        <a:latin typeface="Calibri" panose="020F0502020204030204" pitchFamily="34" charset="0"/>
                        <a:ea typeface="Calibri" panose="020F0502020204030204" pitchFamily="34" charset="0"/>
                        <a:cs typeface="Shruti" panose="020B0502040204020203" pitchFamily="34" charset="0"/>
                      </a:endParaRPr>
                    </a:p>
                  </a:txBody>
                  <a:tcPr marL="49738" marR="49738" marT="0" marB="0" anchor="ctr"/>
                </a:tc>
              </a:tr>
              <a:tr h="430139">
                <a:tc>
                  <a:txBody>
                    <a:bodyPr/>
                    <a:lstStyle/>
                    <a:p>
                      <a:pPr>
                        <a:lnSpc>
                          <a:spcPct val="107000"/>
                        </a:lnSpc>
                        <a:spcAft>
                          <a:spcPts val="0"/>
                        </a:spcAft>
                      </a:pPr>
                      <a:r>
                        <a:rPr lang="en-IN" sz="1600">
                          <a:effectLst/>
                        </a:rPr>
                        <a:t>Faculty </a:t>
                      </a:r>
                      <a:endParaRPr lang="en-IN" sz="1600">
                        <a:effectLst/>
                        <a:latin typeface="Calibri" panose="020F0502020204030204" pitchFamily="34" charset="0"/>
                        <a:ea typeface="Calibri" panose="020F0502020204030204" pitchFamily="34" charset="0"/>
                        <a:cs typeface="Shruti" panose="020B0502040204020203" pitchFamily="34" charset="0"/>
                      </a:endParaRPr>
                    </a:p>
                  </a:txBody>
                  <a:tcPr marL="49738" marR="49738" marT="0" marB="0" anchor="ctr"/>
                </a:tc>
                <a:tc>
                  <a:txBody>
                    <a:bodyPr/>
                    <a:lstStyle/>
                    <a:p>
                      <a:pPr marL="457200">
                        <a:lnSpc>
                          <a:spcPct val="115000"/>
                        </a:lnSpc>
                        <a:spcAft>
                          <a:spcPts val="0"/>
                        </a:spcAft>
                      </a:pPr>
                      <a:r>
                        <a:rPr lang="en-IN" sz="1600">
                          <a:effectLst/>
                        </a:rPr>
                        <a:t>Faculty member from any recognized College/Institute OR University</a:t>
                      </a:r>
                      <a:endParaRPr lang="en-IN" sz="1600">
                        <a:effectLst/>
                        <a:latin typeface="Calibri" panose="020F0502020204030204" pitchFamily="34" charset="0"/>
                        <a:ea typeface="Times New Roman" panose="02020603050405020304" pitchFamily="18" charset="0"/>
                        <a:cs typeface="Shruti" panose="020B0502040204020203" pitchFamily="34" charset="0"/>
                      </a:endParaRPr>
                    </a:p>
                  </a:txBody>
                  <a:tcPr marL="49738" marR="49738" marT="0" marB="0" anchor="ctr"/>
                </a:tc>
                <a:tc>
                  <a:txBody>
                    <a:bodyPr/>
                    <a:lstStyle/>
                    <a:p>
                      <a:pPr algn="ctr">
                        <a:lnSpc>
                          <a:spcPct val="107000"/>
                        </a:lnSpc>
                        <a:spcAft>
                          <a:spcPts val="0"/>
                        </a:spcAft>
                      </a:pPr>
                      <a:r>
                        <a:rPr lang="en-IN" sz="1600" dirty="0">
                          <a:effectLst/>
                        </a:rPr>
                        <a:t>21,000 ₹</a:t>
                      </a:r>
                      <a:endParaRPr lang="en-IN" sz="1600" dirty="0">
                        <a:effectLst/>
                        <a:latin typeface="Calibri" panose="020F0502020204030204" pitchFamily="34" charset="0"/>
                        <a:ea typeface="Calibri" panose="020F0502020204030204" pitchFamily="34" charset="0"/>
                        <a:cs typeface="Shruti" panose="020B0502040204020203" pitchFamily="34" charset="0"/>
                      </a:endParaRPr>
                    </a:p>
                  </a:txBody>
                  <a:tcPr marL="49738" marR="49738" marT="0" marB="0" anchor="ctr"/>
                </a:tc>
                <a:tc>
                  <a:txBody>
                    <a:bodyPr/>
                    <a:lstStyle/>
                    <a:p>
                      <a:pPr algn="ctr">
                        <a:lnSpc>
                          <a:spcPct val="107000"/>
                        </a:lnSpc>
                        <a:spcAft>
                          <a:spcPts val="0"/>
                        </a:spcAft>
                      </a:pPr>
                      <a:r>
                        <a:rPr lang="en-IN" sz="1600" dirty="0">
                          <a:effectLst/>
                        </a:rPr>
                        <a:t>1500 $</a:t>
                      </a:r>
                    </a:p>
                    <a:p>
                      <a:pPr algn="ctr">
                        <a:lnSpc>
                          <a:spcPct val="107000"/>
                        </a:lnSpc>
                        <a:spcAft>
                          <a:spcPts val="0"/>
                        </a:spcAft>
                      </a:pPr>
                      <a:r>
                        <a:rPr lang="en-IN" sz="1600" dirty="0">
                          <a:effectLst/>
                        </a:rPr>
                        <a:t>(</a:t>
                      </a:r>
                      <a:r>
                        <a:rPr lang="en-IN" sz="1600" baseline="30000" dirty="0">
                          <a:effectLst/>
                        </a:rPr>
                        <a:t>*</a:t>
                      </a:r>
                      <a:r>
                        <a:rPr lang="en-IN" sz="1600" dirty="0">
                          <a:effectLst/>
                        </a:rPr>
                        <a:t>500 $)</a:t>
                      </a:r>
                      <a:endParaRPr lang="en-IN" sz="1600" dirty="0">
                        <a:effectLst/>
                        <a:latin typeface="Calibri" panose="020F0502020204030204" pitchFamily="34" charset="0"/>
                        <a:ea typeface="Calibri" panose="020F0502020204030204" pitchFamily="34" charset="0"/>
                        <a:cs typeface="Shruti" panose="020B0502040204020203" pitchFamily="34" charset="0"/>
                      </a:endParaRPr>
                    </a:p>
                  </a:txBody>
                  <a:tcPr marL="49738" marR="49738" marT="0" marB="0" anchor="ctr"/>
                </a:tc>
              </a:tr>
              <a:tr h="915174">
                <a:tc>
                  <a:txBody>
                    <a:bodyPr/>
                    <a:lstStyle/>
                    <a:p>
                      <a:pPr marL="0" indent="0">
                        <a:lnSpc>
                          <a:spcPct val="115000"/>
                        </a:lnSpc>
                        <a:spcAft>
                          <a:spcPts val="0"/>
                        </a:spcAft>
                      </a:pPr>
                      <a:r>
                        <a:rPr lang="en-IN" sz="1600" dirty="0">
                          <a:effectLst/>
                        </a:rPr>
                        <a:t>Any working Professional </a:t>
                      </a:r>
                      <a:endParaRPr lang="en-IN" sz="1600" dirty="0">
                        <a:effectLst/>
                        <a:latin typeface="Calibri" panose="020F0502020204030204" pitchFamily="34" charset="0"/>
                        <a:ea typeface="Times New Roman" panose="02020603050405020304" pitchFamily="18" charset="0"/>
                        <a:cs typeface="Shruti" panose="020B0502040204020203" pitchFamily="34" charset="0"/>
                      </a:endParaRPr>
                    </a:p>
                  </a:txBody>
                  <a:tcPr marL="49738" marR="49738" marT="0" marB="0" anchor="ctr"/>
                </a:tc>
                <a:tc>
                  <a:txBody>
                    <a:bodyPr/>
                    <a:lstStyle/>
                    <a:p>
                      <a:pPr marL="457200">
                        <a:lnSpc>
                          <a:spcPct val="115000"/>
                        </a:lnSpc>
                        <a:spcBef>
                          <a:spcPts val="1200"/>
                        </a:spcBef>
                        <a:spcAft>
                          <a:spcPts val="1000"/>
                        </a:spcAft>
                      </a:pPr>
                      <a:r>
                        <a:rPr lang="en-IN" sz="1600" dirty="0" smtClean="0">
                          <a:effectLst/>
                        </a:rPr>
                        <a:t>Any </a:t>
                      </a:r>
                      <a:r>
                        <a:rPr lang="en-IN" sz="1600" dirty="0">
                          <a:effectLst/>
                        </a:rPr>
                        <a:t>working professional OR person possessing graduation degree from any recognized University.</a:t>
                      </a:r>
                      <a:endParaRPr lang="en-IN" sz="1600" dirty="0">
                        <a:effectLst/>
                        <a:latin typeface="Calibri" panose="020F0502020204030204" pitchFamily="34" charset="0"/>
                        <a:ea typeface="Times New Roman" panose="02020603050405020304" pitchFamily="18" charset="0"/>
                        <a:cs typeface="Shruti" panose="020B0502040204020203" pitchFamily="34" charset="0"/>
                      </a:endParaRPr>
                    </a:p>
                  </a:txBody>
                  <a:tcPr marL="49738" marR="49738" marT="0" marB="0" anchor="ctr"/>
                </a:tc>
                <a:tc>
                  <a:txBody>
                    <a:bodyPr/>
                    <a:lstStyle/>
                    <a:p>
                      <a:pPr algn="ctr">
                        <a:lnSpc>
                          <a:spcPct val="107000"/>
                        </a:lnSpc>
                        <a:spcAft>
                          <a:spcPts val="0"/>
                        </a:spcAft>
                      </a:pPr>
                      <a:r>
                        <a:rPr lang="en-IN" sz="1600">
                          <a:effectLst/>
                        </a:rPr>
                        <a:t>25,000 ₹</a:t>
                      </a:r>
                      <a:endParaRPr lang="en-IN" sz="1600">
                        <a:effectLst/>
                        <a:latin typeface="Calibri" panose="020F0502020204030204" pitchFamily="34" charset="0"/>
                        <a:ea typeface="Calibri" panose="020F0502020204030204" pitchFamily="34" charset="0"/>
                        <a:cs typeface="Shruti" panose="020B0502040204020203" pitchFamily="34" charset="0"/>
                      </a:endParaRPr>
                    </a:p>
                  </a:txBody>
                  <a:tcPr marL="49738" marR="49738" marT="0" marB="0" anchor="ctr"/>
                </a:tc>
                <a:tc>
                  <a:txBody>
                    <a:bodyPr/>
                    <a:lstStyle/>
                    <a:p>
                      <a:pPr algn="ctr">
                        <a:lnSpc>
                          <a:spcPct val="107000"/>
                        </a:lnSpc>
                        <a:spcAft>
                          <a:spcPts val="0"/>
                        </a:spcAft>
                      </a:pPr>
                      <a:r>
                        <a:rPr lang="en-IN" sz="1600" dirty="0">
                          <a:effectLst/>
                        </a:rPr>
                        <a:t>2000 $</a:t>
                      </a:r>
                    </a:p>
                    <a:p>
                      <a:pPr algn="ctr">
                        <a:lnSpc>
                          <a:spcPct val="107000"/>
                        </a:lnSpc>
                        <a:spcAft>
                          <a:spcPts val="0"/>
                        </a:spcAft>
                      </a:pPr>
                      <a:r>
                        <a:rPr lang="en-IN" sz="1600" dirty="0">
                          <a:effectLst/>
                        </a:rPr>
                        <a:t>(</a:t>
                      </a:r>
                      <a:r>
                        <a:rPr lang="en-IN" sz="1600" baseline="30000" dirty="0">
                          <a:effectLst/>
                        </a:rPr>
                        <a:t>*</a:t>
                      </a:r>
                      <a:r>
                        <a:rPr lang="en-IN" sz="1600" dirty="0">
                          <a:effectLst/>
                        </a:rPr>
                        <a:t>700 $)</a:t>
                      </a:r>
                      <a:endParaRPr lang="en-IN" sz="1600" dirty="0">
                        <a:effectLst/>
                        <a:latin typeface="Calibri" panose="020F0502020204030204" pitchFamily="34" charset="0"/>
                        <a:ea typeface="Calibri" panose="020F0502020204030204" pitchFamily="34" charset="0"/>
                        <a:cs typeface="Shruti" panose="020B0502040204020203" pitchFamily="34" charset="0"/>
                      </a:endParaRPr>
                    </a:p>
                  </a:txBody>
                  <a:tcPr marL="49738" marR="49738" marT="0" marB="0" anchor="ctr"/>
                </a:tc>
              </a:tr>
            </a:tbl>
          </a:graphicData>
        </a:graphic>
      </p:graphicFrame>
      <p:sp>
        <p:nvSpPr>
          <p:cNvPr id="2" name="Title 1"/>
          <p:cNvSpPr>
            <a:spLocks noGrp="1"/>
          </p:cNvSpPr>
          <p:nvPr>
            <p:ph type="title"/>
          </p:nvPr>
        </p:nvSpPr>
        <p:spPr/>
        <p:txBody>
          <a:bodyPr/>
          <a:lstStyle/>
          <a:p>
            <a:r>
              <a:rPr lang="en-IN" dirty="0" smtClean="0">
                <a:solidFill>
                  <a:srgbClr val="FF0000"/>
                </a:solidFill>
              </a:rPr>
              <a:t>Fee structure</a:t>
            </a:r>
            <a:endParaRPr lang="en-IN" dirty="0">
              <a:solidFill>
                <a:srgbClr val="FF0000"/>
              </a:solidFill>
            </a:endParaRPr>
          </a:p>
        </p:txBody>
      </p:sp>
      <p:sp>
        <p:nvSpPr>
          <p:cNvPr id="3" name="Date Placeholder 2"/>
          <p:cNvSpPr>
            <a:spLocks noGrp="1"/>
          </p:cNvSpPr>
          <p:nvPr>
            <p:ph type="dt" sz="half" idx="10"/>
          </p:nvPr>
        </p:nvSpPr>
        <p:spPr/>
        <p:txBody>
          <a:bodyPr/>
          <a:lstStyle/>
          <a:p>
            <a:fld id="{64F8DB9C-B7A8-46BF-A97E-7F8C8C345EC7}" type="datetime1">
              <a:rPr lang="en-IN" smtClean="0"/>
              <a:t>23-12-2015</a:t>
            </a:fld>
            <a:endParaRPr lang="en-IN"/>
          </a:p>
        </p:txBody>
      </p:sp>
      <p:sp>
        <p:nvSpPr>
          <p:cNvPr id="5" name="Footer Placeholder 4"/>
          <p:cNvSpPr>
            <a:spLocks noGrp="1"/>
          </p:cNvSpPr>
          <p:nvPr>
            <p:ph type="ftr" sz="quarter" idx="11"/>
          </p:nvPr>
        </p:nvSpPr>
        <p:spPr/>
        <p:txBody>
          <a:bodyPr/>
          <a:lstStyle/>
          <a:p>
            <a:r>
              <a:rPr lang="en-IN" smtClean="0"/>
              <a:t>Copyright@GTU</a:t>
            </a:r>
            <a:endParaRPr lang="en-IN"/>
          </a:p>
        </p:txBody>
      </p:sp>
      <p:sp>
        <p:nvSpPr>
          <p:cNvPr id="6" name="Slide Number Placeholder 5"/>
          <p:cNvSpPr>
            <a:spLocks noGrp="1"/>
          </p:cNvSpPr>
          <p:nvPr>
            <p:ph type="sldNum" sz="quarter" idx="12"/>
          </p:nvPr>
        </p:nvSpPr>
        <p:spPr/>
        <p:txBody>
          <a:bodyPr/>
          <a:lstStyle/>
          <a:p>
            <a:fld id="{2E6584E4-15AA-47C3-BAA4-B221381AEC07}" type="slidenum">
              <a:rPr lang="en-IN" smtClean="0"/>
              <a:t>37</a:t>
            </a:fld>
            <a:endParaRPr lang="en-IN"/>
          </a:p>
        </p:txBody>
      </p:sp>
    </p:spTree>
    <p:extLst>
      <p:ext uri="{BB962C8B-B14F-4D97-AF65-F5344CB8AC3E}">
        <p14:creationId xmlns:p14="http://schemas.microsoft.com/office/powerpoint/2010/main" val="32759849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a:t>Candidate can fill up the form attached separately with this circular. Fill up all details and send the form with necessary documents along with payment </a:t>
            </a:r>
            <a:r>
              <a:rPr lang="en-IN" dirty="0" err="1"/>
              <a:t>challan</a:t>
            </a:r>
            <a:r>
              <a:rPr lang="en-IN" dirty="0"/>
              <a:t> </a:t>
            </a:r>
            <a:r>
              <a:rPr lang="en-US" dirty="0"/>
              <a:t>Fees (as per your category) </a:t>
            </a:r>
            <a:r>
              <a:rPr lang="en-IN" dirty="0"/>
              <a:t>using online SBI to </a:t>
            </a:r>
            <a:r>
              <a:rPr lang="en-IN" dirty="0" smtClean="0"/>
              <a:t>GTU, </a:t>
            </a:r>
            <a:r>
              <a:rPr lang="en-IN" dirty="0" err="1" smtClean="0"/>
              <a:t>Chandkheda</a:t>
            </a:r>
            <a:r>
              <a:rPr lang="en-IN" dirty="0" smtClean="0"/>
              <a:t> address with </a:t>
            </a:r>
            <a:r>
              <a:rPr lang="en-IN" dirty="0"/>
              <a:t>subject on the cover “Application for Certification course on IP valuation and management</a:t>
            </a:r>
            <a:r>
              <a:rPr lang="en-IN" dirty="0" smtClean="0"/>
              <a:t>”.</a:t>
            </a:r>
            <a:endParaRPr lang="en-IN" dirty="0"/>
          </a:p>
        </p:txBody>
      </p:sp>
      <p:sp>
        <p:nvSpPr>
          <p:cNvPr id="2" name="Title 1"/>
          <p:cNvSpPr>
            <a:spLocks noGrp="1"/>
          </p:cNvSpPr>
          <p:nvPr>
            <p:ph type="title"/>
          </p:nvPr>
        </p:nvSpPr>
        <p:spPr/>
        <p:txBody>
          <a:bodyPr>
            <a:normAutofit/>
          </a:bodyPr>
          <a:lstStyle/>
          <a:p>
            <a:r>
              <a:rPr lang="en-IN" b="1" dirty="0">
                <a:solidFill>
                  <a:srgbClr val="FF0000"/>
                </a:solidFill>
              </a:rPr>
              <a:t>HOW TO APPLY</a:t>
            </a:r>
            <a:r>
              <a:rPr lang="en-IN" b="1" dirty="0" smtClean="0">
                <a:solidFill>
                  <a:srgbClr val="FF0000"/>
                </a:solidFill>
              </a:rPr>
              <a:t>?</a:t>
            </a:r>
            <a:endParaRPr lang="en-IN" dirty="0">
              <a:solidFill>
                <a:srgbClr val="FF0000"/>
              </a:solidFill>
            </a:endParaRPr>
          </a:p>
        </p:txBody>
      </p:sp>
      <p:sp>
        <p:nvSpPr>
          <p:cNvPr id="4" name="Date Placeholder 3"/>
          <p:cNvSpPr>
            <a:spLocks noGrp="1"/>
          </p:cNvSpPr>
          <p:nvPr>
            <p:ph type="dt" sz="half" idx="10"/>
          </p:nvPr>
        </p:nvSpPr>
        <p:spPr/>
        <p:txBody>
          <a:bodyPr/>
          <a:lstStyle/>
          <a:p>
            <a:fld id="{866FD4D4-31CE-45BB-B40B-DA8E4E4FB819}" type="datetime1">
              <a:rPr lang="en-IN" smtClean="0"/>
              <a:t>23-12-2015</a:t>
            </a:fld>
            <a:endParaRPr lang="en-IN"/>
          </a:p>
        </p:txBody>
      </p:sp>
      <p:sp>
        <p:nvSpPr>
          <p:cNvPr id="5" name="Footer Placeholder 4"/>
          <p:cNvSpPr>
            <a:spLocks noGrp="1"/>
          </p:cNvSpPr>
          <p:nvPr>
            <p:ph type="ftr" sz="quarter" idx="11"/>
          </p:nvPr>
        </p:nvSpPr>
        <p:spPr/>
        <p:txBody>
          <a:bodyPr/>
          <a:lstStyle/>
          <a:p>
            <a:r>
              <a:rPr lang="en-IN" smtClean="0"/>
              <a:t>Copyright@GTU</a:t>
            </a:r>
            <a:endParaRPr lang="en-IN"/>
          </a:p>
        </p:txBody>
      </p:sp>
      <p:sp>
        <p:nvSpPr>
          <p:cNvPr id="6" name="Slide Number Placeholder 5"/>
          <p:cNvSpPr>
            <a:spLocks noGrp="1"/>
          </p:cNvSpPr>
          <p:nvPr>
            <p:ph type="sldNum" sz="quarter" idx="12"/>
          </p:nvPr>
        </p:nvSpPr>
        <p:spPr/>
        <p:txBody>
          <a:bodyPr/>
          <a:lstStyle/>
          <a:p>
            <a:fld id="{2E6584E4-15AA-47C3-BAA4-B221381AEC07}" type="slidenum">
              <a:rPr lang="en-IN" smtClean="0"/>
              <a:t>38</a:t>
            </a:fld>
            <a:endParaRPr lang="en-IN"/>
          </a:p>
        </p:txBody>
      </p:sp>
    </p:spTree>
    <p:extLst>
      <p:ext uri="{BB962C8B-B14F-4D97-AF65-F5344CB8AC3E}">
        <p14:creationId xmlns:p14="http://schemas.microsoft.com/office/powerpoint/2010/main" val="85225621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sz="2400" b="1" dirty="0"/>
              <a:t>Forms available from 	</a:t>
            </a:r>
            <a:r>
              <a:rPr lang="en-IN" sz="2400" b="1" dirty="0" smtClean="0"/>
              <a:t>:</a:t>
            </a:r>
            <a:r>
              <a:rPr lang="en-IN" sz="2400" b="1" dirty="0"/>
              <a:t>	12</a:t>
            </a:r>
            <a:r>
              <a:rPr lang="en-IN" sz="2400" b="1" baseline="30000" dirty="0"/>
              <a:t>th</a:t>
            </a:r>
            <a:r>
              <a:rPr lang="en-IN" sz="2400" b="1" dirty="0"/>
              <a:t> December 2015, </a:t>
            </a:r>
            <a:r>
              <a:rPr lang="en-IN" sz="2400" b="1" dirty="0" smtClean="0"/>
              <a:t>Saturday</a:t>
            </a:r>
          </a:p>
          <a:p>
            <a:endParaRPr lang="en-IN" sz="2400" dirty="0"/>
          </a:p>
          <a:p>
            <a:r>
              <a:rPr lang="en-IN" sz="2400" b="1" dirty="0"/>
              <a:t>Last date of submission of forms </a:t>
            </a:r>
            <a:r>
              <a:rPr lang="en-IN" sz="2400" b="1" dirty="0" smtClean="0"/>
              <a:t>:</a:t>
            </a:r>
            <a:r>
              <a:rPr lang="en-IN" sz="2400" b="1" dirty="0"/>
              <a:t>	09</a:t>
            </a:r>
            <a:r>
              <a:rPr lang="en-IN" sz="2400" b="1" baseline="30000" dirty="0"/>
              <a:t>th</a:t>
            </a:r>
            <a:r>
              <a:rPr lang="en-IN" sz="2400" b="1" dirty="0"/>
              <a:t> January 2016, </a:t>
            </a:r>
            <a:r>
              <a:rPr lang="en-IN" sz="2400" b="1" dirty="0" smtClean="0"/>
              <a:t>Saturday</a:t>
            </a:r>
          </a:p>
          <a:p>
            <a:endParaRPr lang="en-IN" sz="2400" dirty="0"/>
          </a:p>
          <a:p>
            <a:r>
              <a:rPr lang="en-IN" sz="2400" b="1" dirty="0"/>
              <a:t>Commencement of Course	</a:t>
            </a:r>
            <a:r>
              <a:rPr lang="en-IN" sz="2400" b="1" dirty="0" smtClean="0"/>
              <a:t>:</a:t>
            </a:r>
            <a:r>
              <a:rPr lang="en-IN" sz="2400" b="1" dirty="0"/>
              <a:t>	Last week of January, 2016</a:t>
            </a:r>
            <a:endParaRPr lang="en-IN" sz="2400" dirty="0"/>
          </a:p>
          <a:p>
            <a:endParaRPr lang="en-IN" dirty="0"/>
          </a:p>
        </p:txBody>
      </p:sp>
      <p:sp>
        <p:nvSpPr>
          <p:cNvPr id="2" name="Title 1"/>
          <p:cNvSpPr>
            <a:spLocks noGrp="1"/>
          </p:cNvSpPr>
          <p:nvPr>
            <p:ph type="title"/>
          </p:nvPr>
        </p:nvSpPr>
        <p:spPr/>
        <p:txBody>
          <a:bodyPr>
            <a:normAutofit fontScale="90000"/>
          </a:bodyPr>
          <a:lstStyle/>
          <a:p>
            <a:r>
              <a:rPr lang="en-IN" b="1" dirty="0">
                <a:solidFill>
                  <a:srgbClr val="FF0000"/>
                </a:solidFill>
              </a:rPr>
              <a:t>IMPORTANT DATES</a:t>
            </a:r>
            <a:r>
              <a:rPr lang="en-IN" dirty="0">
                <a:solidFill>
                  <a:srgbClr val="FF0000"/>
                </a:solidFill>
              </a:rPr>
              <a:t/>
            </a:r>
            <a:br>
              <a:rPr lang="en-IN" dirty="0">
                <a:solidFill>
                  <a:srgbClr val="FF0000"/>
                </a:solidFill>
              </a:rPr>
            </a:br>
            <a:endParaRPr lang="en-IN" dirty="0">
              <a:solidFill>
                <a:srgbClr val="FF0000"/>
              </a:solidFill>
            </a:endParaRPr>
          </a:p>
        </p:txBody>
      </p:sp>
      <p:sp>
        <p:nvSpPr>
          <p:cNvPr id="4" name="Date Placeholder 3"/>
          <p:cNvSpPr>
            <a:spLocks noGrp="1"/>
          </p:cNvSpPr>
          <p:nvPr>
            <p:ph type="dt" sz="half" idx="10"/>
          </p:nvPr>
        </p:nvSpPr>
        <p:spPr/>
        <p:txBody>
          <a:bodyPr/>
          <a:lstStyle/>
          <a:p>
            <a:fld id="{C1AAB3B1-C259-4462-B7DF-DADFAE876520}" type="datetime1">
              <a:rPr lang="en-IN" smtClean="0"/>
              <a:t>23-12-2015</a:t>
            </a:fld>
            <a:endParaRPr lang="en-IN"/>
          </a:p>
        </p:txBody>
      </p:sp>
      <p:sp>
        <p:nvSpPr>
          <p:cNvPr id="5" name="Footer Placeholder 4"/>
          <p:cNvSpPr>
            <a:spLocks noGrp="1"/>
          </p:cNvSpPr>
          <p:nvPr>
            <p:ph type="ftr" sz="quarter" idx="11"/>
          </p:nvPr>
        </p:nvSpPr>
        <p:spPr/>
        <p:txBody>
          <a:bodyPr/>
          <a:lstStyle/>
          <a:p>
            <a:r>
              <a:rPr lang="en-IN" smtClean="0"/>
              <a:t>Copyright@GTU</a:t>
            </a:r>
            <a:endParaRPr lang="en-IN"/>
          </a:p>
        </p:txBody>
      </p:sp>
      <p:sp>
        <p:nvSpPr>
          <p:cNvPr id="6" name="Slide Number Placeholder 5"/>
          <p:cNvSpPr>
            <a:spLocks noGrp="1"/>
          </p:cNvSpPr>
          <p:nvPr>
            <p:ph type="sldNum" sz="quarter" idx="12"/>
          </p:nvPr>
        </p:nvSpPr>
        <p:spPr/>
        <p:txBody>
          <a:bodyPr/>
          <a:lstStyle/>
          <a:p>
            <a:fld id="{2E6584E4-15AA-47C3-BAA4-B221381AEC07}" type="slidenum">
              <a:rPr lang="en-IN" smtClean="0"/>
              <a:t>39</a:t>
            </a:fld>
            <a:endParaRPr lang="en-IN"/>
          </a:p>
        </p:txBody>
      </p:sp>
    </p:spTree>
    <p:extLst>
      <p:ext uri="{BB962C8B-B14F-4D97-AF65-F5344CB8AC3E}">
        <p14:creationId xmlns:p14="http://schemas.microsoft.com/office/powerpoint/2010/main" val="1108153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2274" y="1739514"/>
            <a:ext cx="9601196" cy="3729568"/>
          </a:xfrm>
        </p:spPr>
        <p:txBody>
          <a:bodyPr>
            <a:normAutofit/>
          </a:bodyPr>
          <a:lstStyle/>
          <a:p>
            <a:pPr algn="just"/>
            <a:r>
              <a:rPr lang="en-IN" dirty="0" smtClean="0"/>
              <a:t>Under </a:t>
            </a:r>
            <a:r>
              <a:rPr lang="en-IN" dirty="0"/>
              <a:t>the visionary leadership of </a:t>
            </a:r>
            <a:r>
              <a:rPr lang="en-IN" b="1" dirty="0" err="1"/>
              <a:t>Honb</a:t>
            </a:r>
            <a:r>
              <a:rPr lang="en-IN" b="1" dirty="0"/>
              <a:t>. Dr. </a:t>
            </a:r>
            <a:r>
              <a:rPr lang="en-IN" b="1" dirty="0" err="1"/>
              <a:t>Akshai</a:t>
            </a:r>
            <a:r>
              <a:rPr lang="en-IN" b="1" dirty="0"/>
              <a:t> K. Aggarwal</a:t>
            </a:r>
            <a:r>
              <a:rPr lang="en-IN" dirty="0"/>
              <a:t>, Vice chancellor, GTU has successfully organized </a:t>
            </a:r>
            <a:r>
              <a:rPr lang="en-IN" dirty="0" smtClean="0"/>
              <a:t>more than 70 IPR </a:t>
            </a:r>
            <a:r>
              <a:rPr lang="en-IN" dirty="0"/>
              <a:t>awareness by organizing faculty workshops and student workshops on various </a:t>
            </a:r>
            <a:r>
              <a:rPr lang="en-IN" dirty="0" smtClean="0"/>
              <a:t>themes. </a:t>
            </a:r>
          </a:p>
          <a:p>
            <a:pPr algn="just"/>
            <a:r>
              <a:rPr lang="en-IN" dirty="0" smtClean="0"/>
              <a:t>GTU IPR Cell was started since 3</a:t>
            </a:r>
            <a:r>
              <a:rPr lang="en-IN" baseline="30000" dirty="0" smtClean="0"/>
              <a:t>rd</a:t>
            </a:r>
            <a:r>
              <a:rPr lang="en-IN" dirty="0" smtClean="0"/>
              <a:t> September 2011.</a:t>
            </a:r>
          </a:p>
          <a:p>
            <a:pPr algn="just"/>
            <a:r>
              <a:rPr lang="en-IN" dirty="0" smtClean="0"/>
              <a:t>So far trained </a:t>
            </a:r>
            <a:r>
              <a:rPr lang="en-IN" b="1" dirty="0" smtClean="0"/>
              <a:t>4860 faculty members </a:t>
            </a:r>
            <a:r>
              <a:rPr lang="en-IN" dirty="0" smtClean="0"/>
              <a:t>and more than </a:t>
            </a:r>
            <a:r>
              <a:rPr lang="en-IN" b="1" dirty="0" smtClean="0"/>
              <a:t>3000 students </a:t>
            </a:r>
            <a:r>
              <a:rPr lang="en-IN" dirty="0" smtClean="0"/>
              <a:t>of Engineering &amp; Pharmacy directly.</a:t>
            </a:r>
          </a:p>
        </p:txBody>
      </p:sp>
      <p:sp>
        <p:nvSpPr>
          <p:cNvPr id="2" name="Title 1"/>
          <p:cNvSpPr>
            <a:spLocks noGrp="1"/>
          </p:cNvSpPr>
          <p:nvPr>
            <p:ph type="title"/>
          </p:nvPr>
        </p:nvSpPr>
        <p:spPr/>
        <p:txBody>
          <a:bodyPr/>
          <a:lstStyle/>
          <a:p>
            <a:r>
              <a:rPr lang="en-IN" dirty="0" smtClean="0">
                <a:solidFill>
                  <a:srgbClr val="FF0000"/>
                </a:solidFill>
              </a:rPr>
              <a:t>GTU IPR Cell Overview</a:t>
            </a:r>
            <a:endParaRPr lang="en-IN" dirty="0">
              <a:solidFill>
                <a:srgbClr val="FF0000"/>
              </a:solidFill>
            </a:endParaRPr>
          </a:p>
        </p:txBody>
      </p:sp>
      <p:sp>
        <p:nvSpPr>
          <p:cNvPr id="4" name="Date Placeholder 3"/>
          <p:cNvSpPr>
            <a:spLocks noGrp="1"/>
          </p:cNvSpPr>
          <p:nvPr>
            <p:ph type="dt" sz="half" idx="10"/>
          </p:nvPr>
        </p:nvSpPr>
        <p:spPr/>
        <p:txBody>
          <a:bodyPr/>
          <a:lstStyle/>
          <a:p>
            <a:fld id="{3CF955EE-BB38-407D-A4C0-49B5A242D0A9}" type="datetime1">
              <a:rPr lang="en-IN" smtClean="0"/>
              <a:t>23-12-2015</a:t>
            </a:fld>
            <a:endParaRPr lang="en-IN"/>
          </a:p>
        </p:txBody>
      </p:sp>
      <p:sp>
        <p:nvSpPr>
          <p:cNvPr id="5" name="Footer Placeholder 4"/>
          <p:cNvSpPr>
            <a:spLocks noGrp="1"/>
          </p:cNvSpPr>
          <p:nvPr>
            <p:ph type="ftr" sz="quarter" idx="11"/>
          </p:nvPr>
        </p:nvSpPr>
        <p:spPr/>
        <p:txBody>
          <a:bodyPr/>
          <a:lstStyle/>
          <a:p>
            <a:r>
              <a:rPr lang="en-IN" smtClean="0"/>
              <a:t>Copyright@GTU</a:t>
            </a:r>
            <a:endParaRPr lang="en-IN"/>
          </a:p>
        </p:txBody>
      </p:sp>
      <p:sp>
        <p:nvSpPr>
          <p:cNvPr id="6" name="Slide Number Placeholder 5"/>
          <p:cNvSpPr>
            <a:spLocks noGrp="1"/>
          </p:cNvSpPr>
          <p:nvPr>
            <p:ph type="sldNum" sz="quarter" idx="12"/>
          </p:nvPr>
        </p:nvSpPr>
        <p:spPr/>
        <p:txBody>
          <a:bodyPr/>
          <a:lstStyle/>
          <a:p>
            <a:fld id="{2E6584E4-15AA-47C3-BAA4-B221381AEC07}" type="slidenum">
              <a:rPr lang="en-IN" smtClean="0"/>
              <a:t>4</a:t>
            </a:fld>
            <a:endParaRPr lang="en-IN"/>
          </a:p>
        </p:txBody>
      </p:sp>
    </p:spTree>
    <p:extLst>
      <p:ext uri="{BB962C8B-B14F-4D97-AF65-F5344CB8AC3E}">
        <p14:creationId xmlns:p14="http://schemas.microsoft.com/office/powerpoint/2010/main" val="3282565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09728" indent="0">
              <a:buNone/>
            </a:pPr>
            <a:r>
              <a:rPr lang="en-IN" b="1" dirty="0"/>
              <a:t> </a:t>
            </a:r>
            <a:endParaRPr lang="en-IN" dirty="0"/>
          </a:p>
          <a:p>
            <a:r>
              <a:rPr lang="en-IN" sz="2400" b="1" dirty="0"/>
              <a:t>Circular</a:t>
            </a:r>
            <a:r>
              <a:rPr lang="en-IN" sz="2400" dirty="0"/>
              <a:t>: </a:t>
            </a:r>
            <a:r>
              <a:rPr lang="en-IN" sz="2400" u="sng" dirty="0">
                <a:hlinkClick r:id="rId2"/>
              </a:rPr>
              <a:t>http://files.gtu.ac.in/circulars/15DEC/14122015_02.pdf</a:t>
            </a:r>
            <a:r>
              <a:rPr lang="en-IN" sz="2400" dirty="0"/>
              <a:t> </a:t>
            </a:r>
          </a:p>
          <a:p>
            <a:endParaRPr lang="en-IN" sz="2400" b="1" dirty="0" smtClean="0"/>
          </a:p>
          <a:p>
            <a:r>
              <a:rPr lang="en-IN" sz="2400" b="1" dirty="0" smtClean="0"/>
              <a:t>Application Form</a:t>
            </a:r>
            <a:r>
              <a:rPr lang="en-IN" sz="2400" dirty="0"/>
              <a:t>: </a:t>
            </a:r>
            <a:r>
              <a:rPr lang="en-IN" sz="2400" dirty="0" smtClean="0"/>
              <a:t> </a:t>
            </a:r>
          </a:p>
          <a:p>
            <a:pPr marL="109728" indent="0">
              <a:buNone/>
            </a:pPr>
            <a:r>
              <a:rPr lang="en-IN" sz="2400" u="sng" dirty="0" smtClean="0">
                <a:hlinkClick r:id="rId3"/>
              </a:rPr>
              <a:t>http</a:t>
            </a:r>
            <a:r>
              <a:rPr lang="en-IN" sz="2400" u="sng" dirty="0">
                <a:hlinkClick r:id="rId3"/>
              </a:rPr>
              <a:t>://files.gtu.ac.in/circulars/15DEC/14122015_03.pdf</a:t>
            </a:r>
            <a:r>
              <a:rPr lang="en-IN" sz="2400" dirty="0"/>
              <a:t> </a:t>
            </a:r>
          </a:p>
          <a:p>
            <a:endParaRPr lang="en-IN" sz="2400" b="1" dirty="0" smtClean="0"/>
          </a:p>
          <a:p>
            <a:r>
              <a:rPr lang="en-IN" sz="2400" b="1" dirty="0" smtClean="0"/>
              <a:t>Website</a:t>
            </a:r>
            <a:r>
              <a:rPr lang="en-IN" sz="2400" dirty="0"/>
              <a:t>: </a:t>
            </a:r>
            <a:r>
              <a:rPr lang="en-IN" sz="2400" u="sng" dirty="0">
                <a:hlinkClick r:id="rId4"/>
              </a:rPr>
              <a:t>www.gtuipr.gtu.ac.in</a:t>
            </a:r>
            <a:r>
              <a:rPr lang="en-IN" sz="2400" dirty="0"/>
              <a:t>  </a:t>
            </a:r>
            <a:r>
              <a:rPr lang="en-IN" dirty="0"/>
              <a:t>   </a:t>
            </a:r>
          </a:p>
        </p:txBody>
      </p:sp>
      <p:sp>
        <p:nvSpPr>
          <p:cNvPr id="2" name="Title 1"/>
          <p:cNvSpPr>
            <a:spLocks noGrp="1"/>
          </p:cNvSpPr>
          <p:nvPr>
            <p:ph type="title"/>
          </p:nvPr>
        </p:nvSpPr>
        <p:spPr/>
        <p:txBody>
          <a:bodyPr>
            <a:normAutofit fontScale="90000"/>
          </a:bodyPr>
          <a:lstStyle/>
          <a:p>
            <a:r>
              <a:rPr lang="en-IN" b="1" dirty="0" smtClean="0">
                <a:solidFill>
                  <a:srgbClr val="FF0000"/>
                </a:solidFill>
              </a:rPr>
              <a:t/>
            </a:r>
            <a:br>
              <a:rPr lang="en-IN" b="1" dirty="0" smtClean="0">
                <a:solidFill>
                  <a:srgbClr val="FF0000"/>
                </a:solidFill>
              </a:rPr>
            </a:br>
            <a:r>
              <a:rPr lang="en-IN" b="1" dirty="0" smtClean="0">
                <a:solidFill>
                  <a:srgbClr val="FF0000"/>
                </a:solidFill>
              </a:rPr>
              <a:t>IMPORTANT </a:t>
            </a:r>
            <a:r>
              <a:rPr lang="en-IN" dirty="0">
                <a:solidFill>
                  <a:srgbClr val="FF0000"/>
                </a:solidFill>
              </a:rPr>
              <a:t>Documents</a:t>
            </a:r>
            <a:r>
              <a:rPr lang="en-IN" dirty="0"/>
              <a:t/>
            </a:r>
            <a:br>
              <a:rPr lang="en-IN" dirty="0"/>
            </a:br>
            <a:r>
              <a:rPr lang="en-IN" dirty="0">
                <a:solidFill>
                  <a:srgbClr val="FF0000"/>
                </a:solidFill>
              </a:rPr>
              <a:t/>
            </a:r>
            <a:br>
              <a:rPr lang="en-IN" dirty="0">
                <a:solidFill>
                  <a:srgbClr val="FF0000"/>
                </a:solidFill>
              </a:rPr>
            </a:br>
            <a:endParaRPr lang="en-IN" dirty="0">
              <a:solidFill>
                <a:srgbClr val="FF0000"/>
              </a:solidFill>
            </a:endParaRPr>
          </a:p>
        </p:txBody>
      </p:sp>
      <p:sp>
        <p:nvSpPr>
          <p:cNvPr id="4" name="Date Placeholder 3"/>
          <p:cNvSpPr>
            <a:spLocks noGrp="1"/>
          </p:cNvSpPr>
          <p:nvPr>
            <p:ph type="dt" sz="half" idx="10"/>
          </p:nvPr>
        </p:nvSpPr>
        <p:spPr/>
        <p:txBody>
          <a:bodyPr/>
          <a:lstStyle/>
          <a:p>
            <a:fld id="{C1AAB3B1-C259-4462-B7DF-DADFAE876520}" type="datetime1">
              <a:rPr lang="en-IN" smtClean="0"/>
              <a:t>23-12-2015</a:t>
            </a:fld>
            <a:endParaRPr lang="en-IN"/>
          </a:p>
        </p:txBody>
      </p:sp>
      <p:sp>
        <p:nvSpPr>
          <p:cNvPr id="5" name="Footer Placeholder 4"/>
          <p:cNvSpPr>
            <a:spLocks noGrp="1"/>
          </p:cNvSpPr>
          <p:nvPr>
            <p:ph type="ftr" sz="quarter" idx="11"/>
          </p:nvPr>
        </p:nvSpPr>
        <p:spPr/>
        <p:txBody>
          <a:bodyPr/>
          <a:lstStyle/>
          <a:p>
            <a:r>
              <a:rPr lang="en-IN" smtClean="0"/>
              <a:t>Copyright@GTU</a:t>
            </a:r>
            <a:endParaRPr lang="en-IN"/>
          </a:p>
        </p:txBody>
      </p:sp>
      <p:sp>
        <p:nvSpPr>
          <p:cNvPr id="6" name="Slide Number Placeholder 5"/>
          <p:cNvSpPr>
            <a:spLocks noGrp="1"/>
          </p:cNvSpPr>
          <p:nvPr>
            <p:ph type="sldNum" sz="quarter" idx="12"/>
          </p:nvPr>
        </p:nvSpPr>
        <p:spPr/>
        <p:txBody>
          <a:bodyPr/>
          <a:lstStyle/>
          <a:p>
            <a:fld id="{2E6584E4-15AA-47C3-BAA4-B221381AEC07}" type="slidenum">
              <a:rPr lang="en-IN" smtClean="0"/>
              <a:t>40</a:t>
            </a:fld>
            <a:endParaRPr lang="en-IN"/>
          </a:p>
        </p:txBody>
      </p:sp>
    </p:spTree>
    <p:extLst>
      <p:ext uri="{BB962C8B-B14F-4D97-AF65-F5344CB8AC3E}">
        <p14:creationId xmlns:p14="http://schemas.microsoft.com/office/powerpoint/2010/main" val="156030948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109728" indent="0" algn="ctr">
              <a:buNone/>
            </a:pPr>
            <a:r>
              <a:rPr lang="en-IN" dirty="0"/>
              <a:t/>
            </a:r>
            <a:br>
              <a:rPr lang="en-IN" dirty="0"/>
            </a:br>
            <a:r>
              <a:rPr lang="en-IN" dirty="0"/>
              <a:t/>
            </a:r>
            <a:br>
              <a:rPr lang="en-IN" dirty="0"/>
            </a:br>
            <a:r>
              <a:rPr lang="en-IN" b="1" dirty="0" err="1"/>
              <a:t>Dr.</a:t>
            </a:r>
            <a:r>
              <a:rPr lang="en-IN" b="1" dirty="0"/>
              <a:t> Manish A. </a:t>
            </a:r>
            <a:r>
              <a:rPr lang="en-IN" b="1" dirty="0" err="1"/>
              <a:t>Rachchh</a:t>
            </a:r>
            <a:r>
              <a:rPr lang="en-IN" dirty="0"/>
              <a:t>  </a:t>
            </a:r>
            <a:endParaRPr lang="en-IN" dirty="0" smtClean="0"/>
          </a:p>
          <a:p>
            <a:pPr marL="109728" indent="0" algn="ctr">
              <a:buNone/>
            </a:pPr>
            <a:r>
              <a:rPr lang="en-IN" u="sng" dirty="0" smtClean="0">
                <a:hlinkClick r:id="rId2"/>
              </a:rPr>
              <a:t>manish.rachchh@gtu.edu.in</a:t>
            </a:r>
            <a:r>
              <a:rPr lang="en-IN" dirty="0"/>
              <a:t>  </a:t>
            </a:r>
            <a:endParaRPr lang="en-IN" dirty="0" smtClean="0"/>
          </a:p>
          <a:p>
            <a:pPr marL="109728" indent="0" algn="ctr">
              <a:buNone/>
            </a:pPr>
            <a:r>
              <a:rPr lang="en-IN" dirty="0" smtClean="0"/>
              <a:t>(</a:t>
            </a:r>
            <a:r>
              <a:rPr lang="en-IN" dirty="0"/>
              <a:t>M) +91-9909961894</a:t>
            </a:r>
            <a:br>
              <a:rPr lang="en-IN" dirty="0"/>
            </a:br>
            <a:r>
              <a:rPr lang="en-IN" b="1" dirty="0" err="1"/>
              <a:t>Mr.</a:t>
            </a:r>
            <a:r>
              <a:rPr lang="en-IN" b="1" dirty="0"/>
              <a:t> </a:t>
            </a:r>
            <a:r>
              <a:rPr lang="en-IN" b="1" dirty="0" err="1"/>
              <a:t>Amit</a:t>
            </a:r>
            <a:r>
              <a:rPr lang="en-IN" b="1" dirty="0"/>
              <a:t> Patel</a:t>
            </a:r>
            <a:r>
              <a:rPr lang="en-IN" dirty="0"/>
              <a:t>  </a:t>
            </a:r>
            <a:endParaRPr lang="en-IN" dirty="0" smtClean="0"/>
          </a:p>
          <a:p>
            <a:pPr marL="109728" indent="0" algn="ctr">
              <a:buNone/>
            </a:pPr>
            <a:r>
              <a:rPr lang="en-IN" u="sng" dirty="0" smtClean="0">
                <a:hlinkClick r:id="rId3"/>
              </a:rPr>
              <a:t>ipr_projectofficer@gtu.edu.in</a:t>
            </a:r>
            <a:r>
              <a:rPr lang="en-IN" dirty="0"/>
              <a:t>  </a:t>
            </a:r>
            <a:endParaRPr lang="en-IN" dirty="0" smtClean="0"/>
          </a:p>
          <a:p>
            <a:pPr marL="109728" indent="0" algn="ctr">
              <a:buNone/>
            </a:pPr>
            <a:r>
              <a:rPr lang="en-IN" dirty="0" smtClean="0"/>
              <a:t>(</a:t>
            </a:r>
            <a:r>
              <a:rPr lang="en-IN" dirty="0"/>
              <a:t>M) +91- 9898801467</a:t>
            </a:r>
            <a:br>
              <a:rPr lang="en-IN" dirty="0"/>
            </a:br>
            <a:r>
              <a:rPr lang="en-IN" b="1" dirty="0" err="1"/>
              <a:t>Mr.</a:t>
            </a:r>
            <a:r>
              <a:rPr lang="en-IN" b="1" dirty="0"/>
              <a:t> </a:t>
            </a:r>
            <a:r>
              <a:rPr lang="en-IN" b="1" dirty="0" err="1"/>
              <a:t>Shailesh</a:t>
            </a:r>
            <a:r>
              <a:rPr lang="en-IN" b="1" dirty="0"/>
              <a:t> Jain</a:t>
            </a:r>
            <a:r>
              <a:rPr lang="en-IN" dirty="0"/>
              <a:t>  </a:t>
            </a:r>
            <a:endParaRPr lang="en-IN" dirty="0" smtClean="0"/>
          </a:p>
          <a:p>
            <a:pPr marL="109728" indent="0" algn="ctr">
              <a:buNone/>
            </a:pPr>
            <a:r>
              <a:rPr lang="en-IN" u="sng" dirty="0" smtClean="0">
                <a:hlinkClick r:id="rId4"/>
              </a:rPr>
              <a:t>po_ipr@gtu.edu.in</a:t>
            </a:r>
            <a:r>
              <a:rPr lang="en-IN" dirty="0"/>
              <a:t>  </a:t>
            </a:r>
            <a:endParaRPr lang="en-IN" dirty="0" smtClean="0"/>
          </a:p>
          <a:p>
            <a:pPr marL="109728" indent="0" algn="ctr">
              <a:buNone/>
            </a:pPr>
            <a:r>
              <a:rPr lang="en-IN" dirty="0" smtClean="0"/>
              <a:t>(</a:t>
            </a:r>
            <a:r>
              <a:rPr lang="en-IN" dirty="0"/>
              <a:t>M) +91- 7359298134</a:t>
            </a:r>
          </a:p>
        </p:txBody>
      </p:sp>
      <p:sp>
        <p:nvSpPr>
          <p:cNvPr id="2" name="Title 1"/>
          <p:cNvSpPr>
            <a:spLocks noGrp="1"/>
          </p:cNvSpPr>
          <p:nvPr>
            <p:ph type="title"/>
          </p:nvPr>
        </p:nvSpPr>
        <p:spPr/>
        <p:txBody>
          <a:bodyPr>
            <a:normAutofit fontScale="90000"/>
          </a:bodyPr>
          <a:lstStyle/>
          <a:p>
            <a:r>
              <a:rPr lang="en-IN" b="1" dirty="0" smtClean="0">
                <a:solidFill>
                  <a:srgbClr val="FF0000"/>
                </a:solidFill>
              </a:rPr>
              <a:t/>
            </a:r>
            <a:br>
              <a:rPr lang="en-IN" b="1" dirty="0" smtClean="0">
                <a:solidFill>
                  <a:srgbClr val="FF0000"/>
                </a:solidFill>
              </a:rPr>
            </a:br>
            <a:r>
              <a:rPr lang="en-IN" u="sng" dirty="0">
                <a:solidFill>
                  <a:srgbClr val="FF0000"/>
                </a:solidFill>
              </a:rPr>
              <a:t>For any clarification or query kindly contact</a:t>
            </a:r>
            <a:r>
              <a:rPr lang="en-IN" dirty="0">
                <a:solidFill>
                  <a:srgbClr val="FF0000"/>
                </a:solidFill>
              </a:rPr>
              <a:t/>
            </a:r>
            <a:br>
              <a:rPr lang="en-IN" dirty="0">
                <a:solidFill>
                  <a:srgbClr val="FF0000"/>
                </a:solidFill>
              </a:rPr>
            </a:br>
            <a:r>
              <a:rPr lang="en-IN" dirty="0">
                <a:solidFill>
                  <a:srgbClr val="FF0000"/>
                </a:solidFill>
              </a:rPr>
              <a:t/>
            </a:r>
            <a:br>
              <a:rPr lang="en-IN" dirty="0">
                <a:solidFill>
                  <a:srgbClr val="FF0000"/>
                </a:solidFill>
              </a:rPr>
            </a:br>
            <a:endParaRPr lang="en-IN" dirty="0">
              <a:solidFill>
                <a:srgbClr val="FF0000"/>
              </a:solidFill>
            </a:endParaRPr>
          </a:p>
        </p:txBody>
      </p:sp>
      <p:sp>
        <p:nvSpPr>
          <p:cNvPr id="4" name="Date Placeholder 3"/>
          <p:cNvSpPr>
            <a:spLocks noGrp="1"/>
          </p:cNvSpPr>
          <p:nvPr>
            <p:ph type="dt" sz="half" idx="10"/>
          </p:nvPr>
        </p:nvSpPr>
        <p:spPr/>
        <p:txBody>
          <a:bodyPr/>
          <a:lstStyle/>
          <a:p>
            <a:fld id="{C1AAB3B1-C259-4462-B7DF-DADFAE876520}" type="datetime1">
              <a:rPr lang="en-IN" smtClean="0"/>
              <a:t>23-12-2015</a:t>
            </a:fld>
            <a:endParaRPr lang="en-IN"/>
          </a:p>
        </p:txBody>
      </p:sp>
      <p:sp>
        <p:nvSpPr>
          <p:cNvPr id="5" name="Footer Placeholder 4"/>
          <p:cNvSpPr>
            <a:spLocks noGrp="1"/>
          </p:cNvSpPr>
          <p:nvPr>
            <p:ph type="ftr" sz="quarter" idx="11"/>
          </p:nvPr>
        </p:nvSpPr>
        <p:spPr/>
        <p:txBody>
          <a:bodyPr/>
          <a:lstStyle/>
          <a:p>
            <a:r>
              <a:rPr lang="en-IN" smtClean="0"/>
              <a:t>Copyright@GTU</a:t>
            </a:r>
            <a:endParaRPr lang="en-IN"/>
          </a:p>
        </p:txBody>
      </p:sp>
      <p:sp>
        <p:nvSpPr>
          <p:cNvPr id="6" name="Slide Number Placeholder 5"/>
          <p:cNvSpPr>
            <a:spLocks noGrp="1"/>
          </p:cNvSpPr>
          <p:nvPr>
            <p:ph type="sldNum" sz="quarter" idx="12"/>
          </p:nvPr>
        </p:nvSpPr>
        <p:spPr/>
        <p:txBody>
          <a:bodyPr/>
          <a:lstStyle/>
          <a:p>
            <a:fld id="{2E6584E4-15AA-47C3-BAA4-B221381AEC07}" type="slidenum">
              <a:rPr lang="en-IN" smtClean="0"/>
              <a:t>41</a:t>
            </a:fld>
            <a:endParaRPr lang="en-IN"/>
          </a:p>
        </p:txBody>
      </p:sp>
    </p:spTree>
    <p:extLst>
      <p:ext uri="{BB962C8B-B14F-4D97-AF65-F5344CB8AC3E}">
        <p14:creationId xmlns:p14="http://schemas.microsoft.com/office/powerpoint/2010/main" val="80819949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723591-50D9-40F4-88A3-DD77ED0E155E}" type="datetime1">
              <a:rPr lang="en-IN" smtClean="0"/>
              <a:t>23-12-2015</a:t>
            </a:fld>
            <a:endParaRPr lang="en-IN"/>
          </a:p>
        </p:txBody>
      </p:sp>
      <p:sp>
        <p:nvSpPr>
          <p:cNvPr id="3" name="Footer Placeholder 2"/>
          <p:cNvSpPr>
            <a:spLocks noGrp="1"/>
          </p:cNvSpPr>
          <p:nvPr>
            <p:ph type="ftr" sz="quarter" idx="11"/>
          </p:nvPr>
        </p:nvSpPr>
        <p:spPr/>
        <p:txBody>
          <a:bodyPr/>
          <a:lstStyle/>
          <a:p>
            <a:r>
              <a:rPr lang="en-IN" smtClean="0"/>
              <a:t>Copyright@GTU</a:t>
            </a:r>
            <a:endParaRPr lang="en-IN"/>
          </a:p>
        </p:txBody>
      </p:sp>
      <p:sp>
        <p:nvSpPr>
          <p:cNvPr id="5" name="Slide Number Placeholder 4"/>
          <p:cNvSpPr>
            <a:spLocks noGrp="1"/>
          </p:cNvSpPr>
          <p:nvPr>
            <p:ph type="sldNum" sz="quarter" idx="12"/>
          </p:nvPr>
        </p:nvSpPr>
        <p:spPr/>
        <p:txBody>
          <a:bodyPr/>
          <a:lstStyle/>
          <a:p>
            <a:fld id="{2E6584E4-15AA-47C3-BAA4-B221381AEC07}" type="slidenum">
              <a:rPr lang="en-IN" smtClean="0"/>
              <a:t>42</a:t>
            </a:fld>
            <a:endParaRPr lang="en-IN"/>
          </a:p>
        </p:txBody>
      </p:sp>
      <p:sp>
        <p:nvSpPr>
          <p:cNvPr id="6" name="Rectangle 5"/>
          <p:cNvSpPr/>
          <p:nvPr/>
        </p:nvSpPr>
        <p:spPr>
          <a:xfrm>
            <a:off x="1954474" y="851309"/>
            <a:ext cx="8727381" cy="2554545"/>
          </a:xfrm>
          <a:prstGeom prst="rect">
            <a:avLst/>
          </a:prstGeom>
        </p:spPr>
        <p:txBody>
          <a:bodyPr wrap="square">
            <a:spAutoFit/>
          </a:bodyPr>
          <a:lstStyle/>
          <a:p>
            <a:pPr algn="ctr"/>
            <a:r>
              <a:rPr lang="en-IN" sz="3200" i="1" u="sng" dirty="0" smtClean="0">
                <a:hlinkClick r:id="rId2"/>
              </a:rPr>
              <a:t>We welcome you to join very Unique and Emerging branch of IP Valuation &amp; Management</a:t>
            </a:r>
          </a:p>
          <a:p>
            <a:endParaRPr lang="en-IN" sz="3200" i="1" u="sng" dirty="0">
              <a:hlinkClick r:id="rId2"/>
            </a:endParaRPr>
          </a:p>
          <a:p>
            <a:pPr algn="ctr"/>
            <a:r>
              <a:rPr lang="en-IN" sz="3200" i="1" u="sng" dirty="0" smtClean="0">
                <a:hlinkClick r:id="rId2"/>
              </a:rPr>
              <a:t>www.gtuipr.gtu.ac.in</a:t>
            </a:r>
            <a:r>
              <a:rPr lang="en-IN" sz="3200" i="1" dirty="0"/>
              <a:t>   </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575" y="5394793"/>
            <a:ext cx="1923589" cy="1379966"/>
          </a:xfrm>
          <a:prstGeom prst="rect">
            <a:avLst/>
          </a:prstGeom>
        </p:spPr>
      </p:pic>
      <p:pic>
        <p:nvPicPr>
          <p:cNvPr id="8" name="Picture 7" descr="paten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548243" y="5245388"/>
            <a:ext cx="1320165" cy="1446089"/>
          </a:xfrm>
          <a:prstGeom prst="rect">
            <a:avLst/>
          </a:prstGeom>
          <a:noFill/>
          <a:ln>
            <a:noFill/>
          </a:ln>
        </p:spPr>
      </p:pic>
      <p:sp>
        <p:nvSpPr>
          <p:cNvPr id="9" name="Rectangle 8"/>
          <p:cNvSpPr/>
          <p:nvPr/>
        </p:nvSpPr>
        <p:spPr>
          <a:xfrm>
            <a:off x="3032648" y="4228098"/>
            <a:ext cx="6571031" cy="1569660"/>
          </a:xfrm>
          <a:prstGeom prst="rect">
            <a:avLst/>
          </a:prstGeom>
          <a:noFill/>
        </p:spPr>
        <p:txBody>
          <a:bodyPr wrap="none" lIns="91440" tIns="45720" rIns="91440" bIns="45720">
            <a:spAutoFit/>
          </a:bodyPr>
          <a:lstStyle/>
          <a:p>
            <a:pPr algn="ctr"/>
            <a:r>
              <a:rPr lang="en-US" sz="9600" b="0" cap="none" spc="0" dirty="0" smtClean="0">
                <a:ln w="0"/>
                <a:solidFill>
                  <a:srgbClr val="FF0000"/>
                </a:solidFill>
                <a:effectLst>
                  <a:reflection blurRad="6350" stA="53000" endA="300" endPos="35500" dir="5400000" sy="-90000" algn="bl" rotWithShape="0"/>
                </a:effectLst>
              </a:rPr>
              <a:t>Thank You</a:t>
            </a:r>
          </a:p>
        </p:txBody>
      </p:sp>
    </p:spTree>
    <p:extLst>
      <p:ext uri="{BB962C8B-B14F-4D97-AF65-F5344CB8AC3E}">
        <p14:creationId xmlns:p14="http://schemas.microsoft.com/office/powerpoint/2010/main" val="28517152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723591-50D9-40F4-88A3-DD77ED0E155E}" type="datetime1">
              <a:rPr lang="en-IN" smtClean="0"/>
              <a:t>23-12-2015</a:t>
            </a:fld>
            <a:endParaRPr lang="en-IN"/>
          </a:p>
        </p:txBody>
      </p:sp>
      <p:sp>
        <p:nvSpPr>
          <p:cNvPr id="3" name="Footer Placeholder 2"/>
          <p:cNvSpPr>
            <a:spLocks noGrp="1"/>
          </p:cNvSpPr>
          <p:nvPr>
            <p:ph type="ftr" sz="quarter" idx="11"/>
          </p:nvPr>
        </p:nvSpPr>
        <p:spPr/>
        <p:txBody>
          <a:bodyPr/>
          <a:lstStyle/>
          <a:p>
            <a:r>
              <a:rPr lang="en-IN" smtClean="0"/>
              <a:t>Copyright@GTU</a:t>
            </a:r>
            <a:endParaRPr lang="en-IN"/>
          </a:p>
        </p:txBody>
      </p:sp>
      <p:sp>
        <p:nvSpPr>
          <p:cNvPr id="5" name="Slide Number Placeholder 4"/>
          <p:cNvSpPr>
            <a:spLocks noGrp="1"/>
          </p:cNvSpPr>
          <p:nvPr>
            <p:ph type="sldNum" sz="quarter" idx="12"/>
          </p:nvPr>
        </p:nvSpPr>
        <p:spPr/>
        <p:txBody>
          <a:bodyPr/>
          <a:lstStyle/>
          <a:p>
            <a:fld id="{2E6584E4-15AA-47C3-BAA4-B221381AEC07}" type="slidenum">
              <a:rPr lang="en-IN" smtClean="0"/>
              <a:t>43</a:t>
            </a:fld>
            <a:endParaRPr lang="en-IN"/>
          </a:p>
        </p:txBody>
      </p:sp>
      <p:sp>
        <p:nvSpPr>
          <p:cNvPr id="6" name="Rectangle 5"/>
          <p:cNvSpPr/>
          <p:nvPr/>
        </p:nvSpPr>
        <p:spPr>
          <a:xfrm>
            <a:off x="1954474" y="851309"/>
            <a:ext cx="8727381" cy="4339650"/>
          </a:xfrm>
          <a:prstGeom prst="rect">
            <a:avLst/>
          </a:prstGeom>
        </p:spPr>
        <p:txBody>
          <a:bodyPr wrap="square">
            <a:spAutoFit/>
          </a:bodyPr>
          <a:lstStyle/>
          <a:p>
            <a:pPr algn="ctr"/>
            <a:r>
              <a:rPr lang="en-IN" sz="13800" i="1" u="sng" dirty="0" smtClean="0">
                <a:solidFill>
                  <a:srgbClr val="FF0000"/>
                </a:solidFill>
              </a:rPr>
              <a:t>Questions </a:t>
            </a:r>
          </a:p>
          <a:p>
            <a:pPr algn="ctr"/>
            <a:r>
              <a:rPr lang="en-IN" sz="13800" i="1" u="sng" dirty="0" smtClean="0">
                <a:solidFill>
                  <a:srgbClr val="FF0000"/>
                </a:solidFill>
              </a:rPr>
              <a:t>?????</a:t>
            </a:r>
            <a:endParaRPr lang="en-IN" sz="13800" i="1" dirty="0">
              <a:solidFill>
                <a:srgbClr val="FF0000"/>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575" y="5394793"/>
            <a:ext cx="1923589" cy="1379966"/>
          </a:xfrm>
          <a:prstGeom prst="rect">
            <a:avLst/>
          </a:prstGeom>
        </p:spPr>
      </p:pic>
      <p:pic>
        <p:nvPicPr>
          <p:cNvPr id="8" name="Picture 7" descr="paten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48243" y="5245388"/>
            <a:ext cx="1320165" cy="1446089"/>
          </a:xfrm>
          <a:prstGeom prst="rect">
            <a:avLst/>
          </a:prstGeom>
          <a:noFill/>
          <a:ln>
            <a:noFill/>
          </a:ln>
        </p:spPr>
      </p:pic>
    </p:spTree>
    <p:extLst>
      <p:ext uri="{BB962C8B-B14F-4D97-AF65-F5344CB8AC3E}">
        <p14:creationId xmlns:p14="http://schemas.microsoft.com/office/powerpoint/2010/main" val="3491661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2274" y="1739514"/>
            <a:ext cx="9601196" cy="3729568"/>
          </a:xfrm>
        </p:spPr>
        <p:txBody>
          <a:bodyPr>
            <a:normAutofit fontScale="92500" lnSpcReduction="10000"/>
          </a:bodyPr>
          <a:lstStyle/>
          <a:p>
            <a:pPr algn="just"/>
            <a:r>
              <a:rPr lang="en-IN" dirty="0" smtClean="0"/>
              <a:t>1) Patenting in Pharmaceuticals</a:t>
            </a:r>
          </a:p>
          <a:p>
            <a:pPr algn="just"/>
            <a:r>
              <a:rPr lang="en-IN" dirty="0" smtClean="0"/>
              <a:t>2) Patenting in Engineering</a:t>
            </a:r>
          </a:p>
          <a:p>
            <a:pPr algn="just"/>
            <a:r>
              <a:rPr lang="en-IN" dirty="0" smtClean="0"/>
              <a:t>3) Patent Search Methodology </a:t>
            </a:r>
          </a:p>
          <a:p>
            <a:pPr algn="just"/>
            <a:r>
              <a:rPr lang="en-IN" dirty="0" smtClean="0"/>
              <a:t>4) Patent Drafting Exercise</a:t>
            </a:r>
          </a:p>
          <a:p>
            <a:pPr algn="just"/>
            <a:r>
              <a:rPr lang="en-IN" dirty="0" smtClean="0"/>
              <a:t>5) Patent Search &amp; Analysis Report (PSAR)</a:t>
            </a:r>
          </a:p>
          <a:p>
            <a:pPr algn="just"/>
            <a:r>
              <a:rPr lang="en-IN" dirty="0" smtClean="0"/>
              <a:t>6) Patent Drafting Exercise (PDE)</a:t>
            </a:r>
          </a:p>
          <a:p>
            <a:pPr algn="just"/>
            <a:r>
              <a:rPr lang="en-IN" dirty="0" smtClean="0"/>
              <a:t>7) Patent Clinics</a:t>
            </a:r>
          </a:p>
          <a:p>
            <a:pPr algn="just"/>
            <a:r>
              <a:rPr lang="en-IN" dirty="0" smtClean="0"/>
              <a:t>8) </a:t>
            </a:r>
            <a:r>
              <a:rPr lang="en-IN" dirty="0" err="1" smtClean="0"/>
              <a:t>PatenTrack</a:t>
            </a:r>
            <a:endParaRPr lang="en-IN" dirty="0" smtClean="0"/>
          </a:p>
          <a:p>
            <a:pPr algn="just"/>
            <a:r>
              <a:rPr lang="en-IN" dirty="0" smtClean="0"/>
              <a:t>9) Patent Search &amp; Technology Landscaping</a:t>
            </a:r>
          </a:p>
          <a:p>
            <a:pPr algn="just"/>
            <a:endParaRPr lang="en-IN" dirty="0"/>
          </a:p>
        </p:txBody>
      </p:sp>
      <p:sp>
        <p:nvSpPr>
          <p:cNvPr id="2" name="Title 1"/>
          <p:cNvSpPr>
            <a:spLocks noGrp="1"/>
          </p:cNvSpPr>
          <p:nvPr>
            <p:ph type="title"/>
          </p:nvPr>
        </p:nvSpPr>
        <p:spPr/>
        <p:txBody>
          <a:bodyPr/>
          <a:lstStyle/>
          <a:p>
            <a:r>
              <a:rPr lang="en-IN" dirty="0" smtClean="0">
                <a:solidFill>
                  <a:srgbClr val="FF0000"/>
                </a:solidFill>
              </a:rPr>
              <a:t>GTU IP Cell Initiatives</a:t>
            </a:r>
            <a:endParaRPr lang="en-IN" dirty="0">
              <a:solidFill>
                <a:srgbClr val="FF0000"/>
              </a:solidFill>
            </a:endParaRPr>
          </a:p>
        </p:txBody>
      </p:sp>
      <p:sp>
        <p:nvSpPr>
          <p:cNvPr id="4" name="Date Placeholder 3"/>
          <p:cNvSpPr>
            <a:spLocks noGrp="1"/>
          </p:cNvSpPr>
          <p:nvPr>
            <p:ph type="dt" sz="half" idx="10"/>
          </p:nvPr>
        </p:nvSpPr>
        <p:spPr/>
        <p:txBody>
          <a:bodyPr/>
          <a:lstStyle/>
          <a:p>
            <a:fld id="{3CF955EE-BB38-407D-A4C0-49B5A242D0A9}" type="datetime1">
              <a:rPr lang="en-IN" smtClean="0"/>
              <a:t>23-12-2015</a:t>
            </a:fld>
            <a:endParaRPr lang="en-IN"/>
          </a:p>
        </p:txBody>
      </p:sp>
      <p:sp>
        <p:nvSpPr>
          <p:cNvPr id="5" name="Footer Placeholder 4"/>
          <p:cNvSpPr>
            <a:spLocks noGrp="1"/>
          </p:cNvSpPr>
          <p:nvPr>
            <p:ph type="ftr" sz="quarter" idx="11"/>
          </p:nvPr>
        </p:nvSpPr>
        <p:spPr/>
        <p:txBody>
          <a:bodyPr/>
          <a:lstStyle/>
          <a:p>
            <a:r>
              <a:rPr lang="en-IN" smtClean="0"/>
              <a:t>Copyright@GTU</a:t>
            </a:r>
            <a:endParaRPr lang="en-IN"/>
          </a:p>
        </p:txBody>
      </p:sp>
      <p:sp>
        <p:nvSpPr>
          <p:cNvPr id="6" name="Slide Number Placeholder 5"/>
          <p:cNvSpPr>
            <a:spLocks noGrp="1"/>
          </p:cNvSpPr>
          <p:nvPr>
            <p:ph type="sldNum" sz="quarter" idx="12"/>
          </p:nvPr>
        </p:nvSpPr>
        <p:spPr/>
        <p:txBody>
          <a:bodyPr/>
          <a:lstStyle/>
          <a:p>
            <a:fld id="{2E6584E4-15AA-47C3-BAA4-B221381AEC07}" type="slidenum">
              <a:rPr lang="en-IN" smtClean="0"/>
              <a:t>5</a:t>
            </a:fld>
            <a:endParaRPr lang="en-IN"/>
          </a:p>
        </p:txBody>
      </p:sp>
    </p:spTree>
    <p:extLst>
      <p:ext uri="{BB962C8B-B14F-4D97-AF65-F5344CB8AC3E}">
        <p14:creationId xmlns:p14="http://schemas.microsoft.com/office/powerpoint/2010/main" val="2302447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2274" y="1739513"/>
            <a:ext cx="9601196" cy="4273359"/>
          </a:xfrm>
        </p:spPr>
        <p:txBody>
          <a:bodyPr>
            <a:normAutofit fontScale="92500" lnSpcReduction="20000"/>
          </a:bodyPr>
          <a:lstStyle/>
          <a:p>
            <a:pPr algn="just"/>
            <a:r>
              <a:rPr lang="en-IN" dirty="0" smtClean="0"/>
              <a:t>1) </a:t>
            </a:r>
            <a:r>
              <a:rPr lang="en-IN" sz="3500" b="1" dirty="0" smtClean="0"/>
              <a:t>Post Graduate Diploma in IPR (PGDIPR)</a:t>
            </a:r>
          </a:p>
          <a:p>
            <a:pPr algn="just"/>
            <a:r>
              <a:rPr lang="en-IN" dirty="0"/>
              <a:t> </a:t>
            </a:r>
            <a:r>
              <a:rPr lang="en-IN" dirty="0" smtClean="0"/>
              <a:t>   Started from Sept- 2014</a:t>
            </a:r>
          </a:p>
          <a:p>
            <a:pPr algn="just"/>
            <a:r>
              <a:rPr lang="en-IN" dirty="0"/>
              <a:t> </a:t>
            </a:r>
            <a:r>
              <a:rPr lang="en-IN" dirty="0" smtClean="0"/>
              <a:t>    Off </a:t>
            </a:r>
            <a:r>
              <a:rPr lang="en-IN" dirty="0"/>
              <a:t>Campus program, 12 months</a:t>
            </a:r>
          </a:p>
          <a:p>
            <a:pPr algn="just"/>
            <a:r>
              <a:rPr lang="en-IN" dirty="0" smtClean="0"/>
              <a:t>    1</a:t>
            </a:r>
            <a:r>
              <a:rPr lang="en-IN" baseline="30000" dirty="0" smtClean="0"/>
              <a:t>st</a:t>
            </a:r>
            <a:r>
              <a:rPr lang="en-IN" dirty="0" smtClean="0"/>
              <a:t> batch over in August-2015 and 2</a:t>
            </a:r>
            <a:r>
              <a:rPr lang="en-IN" baseline="30000" dirty="0" smtClean="0"/>
              <a:t>nd</a:t>
            </a:r>
            <a:r>
              <a:rPr lang="en-IN" dirty="0" smtClean="0"/>
              <a:t> batch started.</a:t>
            </a:r>
          </a:p>
          <a:p>
            <a:pPr algn="just"/>
            <a:r>
              <a:rPr lang="en-IN" dirty="0"/>
              <a:t> </a:t>
            </a:r>
            <a:r>
              <a:rPr lang="en-IN" dirty="0" smtClean="0"/>
              <a:t>   2 days in a month contact classes</a:t>
            </a:r>
          </a:p>
          <a:p>
            <a:pPr algn="just"/>
            <a:r>
              <a:rPr lang="en-IN" dirty="0"/>
              <a:t> </a:t>
            </a:r>
            <a:r>
              <a:rPr lang="en-IN" dirty="0" smtClean="0"/>
              <a:t>   Highest number of contact hours</a:t>
            </a:r>
          </a:p>
          <a:p>
            <a:pPr algn="just"/>
            <a:r>
              <a:rPr lang="en-IN" dirty="0"/>
              <a:t> </a:t>
            </a:r>
            <a:r>
              <a:rPr lang="en-IN" dirty="0" smtClean="0"/>
              <a:t>   Experts from India and Abroad</a:t>
            </a:r>
          </a:p>
          <a:p>
            <a:pPr algn="just"/>
            <a:r>
              <a:rPr lang="en-IN" dirty="0"/>
              <a:t> </a:t>
            </a:r>
            <a:r>
              <a:rPr lang="en-IN" dirty="0" smtClean="0"/>
              <a:t>   Placement support</a:t>
            </a:r>
          </a:p>
          <a:p>
            <a:pPr algn="just"/>
            <a:r>
              <a:rPr lang="en-IN" dirty="0"/>
              <a:t> </a:t>
            </a:r>
            <a:r>
              <a:rPr lang="en-IN" dirty="0" smtClean="0"/>
              <a:t>   Eligibility: Min. Science / technical graduation degree</a:t>
            </a:r>
          </a:p>
          <a:p>
            <a:pPr algn="just"/>
            <a:r>
              <a:rPr lang="en-IN" dirty="0"/>
              <a:t> </a:t>
            </a:r>
            <a:r>
              <a:rPr lang="en-IN" dirty="0" smtClean="0"/>
              <a:t>   Next batch will </a:t>
            </a:r>
            <a:r>
              <a:rPr lang="en-IN" dirty="0" err="1" smtClean="0"/>
              <a:t>commense</a:t>
            </a:r>
            <a:r>
              <a:rPr lang="en-IN" dirty="0"/>
              <a:t> </a:t>
            </a:r>
            <a:r>
              <a:rPr lang="en-IN" dirty="0" smtClean="0"/>
              <a:t>: Sept – 2016</a:t>
            </a:r>
          </a:p>
          <a:p>
            <a:pPr algn="just"/>
            <a:r>
              <a:rPr lang="en-IN" dirty="0"/>
              <a:t> </a:t>
            </a:r>
            <a:r>
              <a:rPr lang="en-IN" dirty="0" smtClean="0"/>
              <a:t>   Fees: </a:t>
            </a:r>
            <a:r>
              <a:rPr lang="en-IN" dirty="0" err="1" smtClean="0"/>
              <a:t>Rs</a:t>
            </a:r>
            <a:r>
              <a:rPr lang="en-IN" dirty="0" smtClean="0"/>
              <a:t>. 25,000/-</a:t>
            </a:r>
          </a:p>
          <a:p>
            <a:pPr algn="just"/>
            <a:endParaRPr lang="en-IN" dirty="0"/>
          </a:p>
        </p:txBody>
      </p:sp>
      <p:sp>
        <p:nvSpPr>
          <p:cNvPr id="2" name="Title 1"/>
          <p:cNvSpPr>
            <a:spLocks noGrp="1"/>
          </p:cNvSpPr>
          <p:nvPr>
            <p:ph type="title"/>
          </p:nvPr>
        </p:nvSpPr>
        <p:spPr/>
        <p:txBody>
          <a:bodyPr/>
          <a:lstStyle/>
          <a:p>
            <a:r>
              <a:rPr lang="en-IN" dirty="0" smtClean="0">
                <a:solidFill>
                  <a:srgbClr val="FF0000"/>
                </a:solidFill>
              </a:rPr>
              <a:t>GTU IP Courses</a:t>
            </a:r>
            <a:endParaRPr lang="en-IN" dirty="0">
              <a:solidFill>
                <a:srgbClr val="FF0000"/>
              </a:solidFill>
            </a:endParaRPr>
          </a:p>
        </p:txBody>
      </p:sp>
      <p:sp>
        <p:nvSpPr>
          <p:cNvPr id="4" name="Date Placeholder 3"/>
          <p:cNvSpPr>
            <a:spLocks noGrp="1"/>
          </p:cNvSpPr>
          <p:nvPr>
            <p:ph type="dt" sz="half" idx="10"/>
          </p:nvPr>
        </p:nvSpPr>
        <p:spPr/>
        <p:txBody>
          <a:bodyPr/>
          <a:lstStyle/>
          <a:p>
            <a:fld id="{3CF955EE-BB38-407D-A4C0-49B5A242D0A9}" type="datetime1">
              <a:rPr lang="en-IN" smtClean="0"/>
              <a:t>23-12-2015</a:t>
            </a:fld>
            <a:endParaRPr lang="en-IN"/>
          </a:p>
        </p:txBody>
      </p:sp>
      <p:sp>
        <p:nvSpPr>
          <p:cNvPr id="5" name="Footer Placeholder 4"/>
          <p:cNvSpPr>
            <a:spLocks noGrp="1"/>
          </p:cNvSpPr>
          <p:nvPr>
            <p:ph type="ftr" sz="quarter" idx="11"/>
          </p:nvPr>
        </p:nvSpPr>
        <p:spPr/>
        <p:txBody>
          <a:bodyPr/>
          <a:lstStyle/>
          <a:p>
            <a:r>
              <a:rPr lang="en-IN" smtClean="0"/>
              <a:t>Copyright@GTU</a:t>
            </a:r>
            <a:endParaRPr lang="en-IN"/>
          </a:p>
        </p:txBody>
      </p:sp>
      <p:sp>
        <p:nvSpPr>
          <p:cNvPr id="6" name="Slide Number Placeholder 5"/>
          <p:cNvSpPr>
            <a:spLocks noGrp="1"/>
          </p:cNvSpPr>
          <p:nvPr>
            <p:ph type="sldNum" sz="quarter" idx="12"/>
          </p:nvPr>
        </p:nvSpPr>
        <p:spPr/>
        <p:txBody>
          <a:bodyPr/>
          <a:lstStyle/>
          <a:p>
            <a:fld id="{2E6584E4-15AA-47C3-BAA4-B221381AEC07}" type="slidenum">
              <a:rPr lang="en-IN" smtClean="0"/>
              <a:t>6</a:t>
            </a:fld>
            <a:endParaRPr lang="en-IN"/>
          </a:p>
        </p:txBody>
      </p:sp>
    </p:spTree>
    <p:extLst>
      <p:ext uri="{BB962C8B-B14F-4D97-AF65-F5344CB8AC3E}">
        <p14:creationId xmlns:p14="http://schemas.microsoft.com/office/powerpoint/2010/main" val="666221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2274" y="1739513"/>
            <a:ext cx="9601196" cy="4273359"/>
          </a:xfrm>
        </p:spPr>
        <p:txBody>
          <a:bodyPr>
            <a:normAutofit/>
          </a:bodyPr>
          <a:lstStyle/>
          <a:p>
            <a:pPr algn="just"/>
            <a:r>
              <a:rPr lang="en-IN" sz="6000" dirty="0" smtClean="0">
                <a:solidFill>
                  <a:srgbClr val="FF0000"/>
                </a:solidFill>
              </a:rPr>
              <a:t>What is the meaning of IP Valuation ?</a:t>
            </a:r>
            <a:endParaRPr lang="en-IN" sz="6000" dirty="0">
              <a:solidFill>
                <a:srgbClr val="FF0000"/>
              </a:solidFill>
            </a:endParaRPr>
          </a:p>
        </p:txBody>
      </p:sp>
      <p:sp>
        <p:nvSpPr>
          <p:cNvPr id="4" name="Date Placeholder 3"/>
          <p:cNvSpPr>
            <a:spLocks noGrp="1"/>
          </p:cNvSpPr>
          <p:nvPr>
            <p:ph type="dt" sz="half" idx="10"/>
          </p:nvPr>
        </p:nvSpPr>
        <p:spPr/>
        <p:txBody>
          <a:bodyPr/>
          <a:lstStyle/>
          <a:p>
            <a:fld id="{3CF955EE-BB38-407D-A4C0-49B5A242D0A9}" type="datetime1">
              <a:rPr lang="en-IN" smtClean="0"/>
              <a:t>23-12-2015</a:t>
            </a:fld>
            <a:endParaRPr lang="en-IN"/>
          </a:p>
        </p:txBody>
      </p:sp>
      <p:sp>
        <p:nvSpPr>
          <p:cNvPr id="5" name="Footer Placeholder 4"/>
          <p:cNvSpPr>
            <a:spLocks noGrp="1"/>
          </p:cNvSpPr>
          <p:nvPr>
            <p:ph type="ftr" sz="quarter" idx="11"/>
          </p:nvPr>
        </p:nvSpPr>
        <p:spPr/>
        <p:txBody>
          <a:bodyPr/>
          <a:lstStyle/>
          <a:p>
            <a:r>
              <a:rPr lang="en-IN" smtClean="0"/>
              <a:t>Copyright@GTU</a:t>
            </a:r>
            <a:endParaRPr lang="en-IN"/>
          </a:p>
        </p:txBody>
      </p:sp>
      <p:sp>
        <p:nvSpPr>
          <p:cNvPr id="6" name="Slide Number Placeholder 5"/>
          <p:cNvSpPr>
            <a:spLocks noGrp="1"/>
          </p:cNvSpPr>
          <p:nvPr>
            <p:ph type="sldNum" sz="quarter" idx="12"/>
          </p:nvPr>
        </p:nvSpPr>
        <p:spPr/>
        <p:txBody>
          <a:bodyPr/>
          <a:lstStyle/>
          <a:p>
            <a:fld id="{2E6584E4-15AA-47C3-BAA4-B221381AEC07}" type="slidenum">
              <a:rPr lang="en-IN" smtClean="0"/>
              <a:t>7</a:t>
            </a:fld>
            <a:endParaRPr lang="en-IN"/>
          </a:p>
        </p:txBody>
      </p:sp>
    </p:spTree>
    <p:extLst>
      <p:ext uri="{BB962C8B-B14F-4D97-AF65-F5344CB8AC3E}">
        <p14:creationId xmlns:p14="http://schemas.microsoft.com/office/powerpoint/2010/main" val="2011402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1438" y="1878058"/>
            <a:ext cx="9601196" cy="3663759"/>
          </a:xfrm>
        </p:spPr>
        <p:txBody>
          <a:bodyPr>
            <a:normAutofit/>
          </a:bodyPr>
          <a:lstStyle/>
          <a:p>
            <a:r>
              <a:rPr lang="en-US" dirty="0"/>
              <a:t>Movable Property</a:t>
            </a:r>
          </a:p>
          <a:p>
            <a:pPr lvl="1">
              <a:buFont typeface="Wingdings" pitchFamily="2" charset="2"/>
              <a:buChar char="Ø"/>
            </a:pPr>
            <a:r>
              <a:rPr lang="en-US" sz="3200" dirty="0"/>
              <a:t>Car, pen, furniture, dress…….</a:t>
            </a:r>
          </a:p>
          <a:p>
            <a:r>
              <a:rPr lang="en-US" dirty="0"/>
              <a:t>Immovable Property</a:t>
            </a:r>
          </a:p>
          <a:p>
            <a:pPr lvl="1">
              <a:buFont typeface="Wingdings" pitchFamily="2" charset="2"/>
              <a:buChar char="Ø"/>
            </a:pPr>
            <a:r>
              <a:rPr lang="en-US" sz="3200" dirty="0"/>
              <a:t>Land, building……..</a:t>
            </a:r>
          </a:p>
          <a:p>
            <a:r>
              <a:rPr lang="en-US" dirty="0"/>
              <a:t>Intellectual Property</a:t>
            </a:r>
          </a:p>
          <a:p>
            <a:pPr lvl="1">
              <a:buFont typeface="Wingdings" pitchFamily="2" charset="2"/>
              <a:buChar char="Ø"/>
            </a:pPr>
            <a:r>
              <a:rPr lang="en-US" sz="3200" dirty="0"/>
              <a:t>Literary works, inventions ……..</a:t>
            </a:r>
          </a:p>
          <a:p>
            <a:pPr algn="just"/>
            <a:endParaRPr lang="en-IN" dirty="0"/>
          </a:p>
        </p:txBody>
      </p:sp>
      <p:sp>
        <p:nvSpPr>
          <p:cNvPr id="2" name="Title 1"/>
          <p:cNvSpPr>
            <a:spLocks noGrp="1"/>
          </p:cNvSpPr>
          <p:nvPr>
            <p:ph type="title"/>
          </p:nvPr>
        </p:nvSpPr>
        <p:spPr/>
        <p:txBody>
          <a:bodyPr>
            <a:normAutofit/>
          </a:bodyPr>
          <a:lstStyle/>
          <a:p>
            <a:r>
              <a:rPr lang="en-IN" b="0" dirty="0" smtClean="0">
                <a:solidFill>
                  <a:srgbClr val="FF0000"/>
                </a:solidFill>
              </a:rPr>
              <a:t>Kind of Property</a:t>
            </a:r>
            <a:endParaRPr lang="en-IN" b="0" dirty="0">
              <a:solidFill>
                <a:srgbClr val="FF0000"/>
              </a:solidFill>
            </a:endParaRPr>
          </a:p>
        </p:txBody>
      </p:sp>
      <p:sp>
        <p:nvSpPr>
          <p:cNvPr id="4" name="Date Placeholder 3"/>
          <p:cNvSpPr>
            <a:spLocks noGrp="1"/>
          </p:cNvSpPr>
          <p:nvPr>
            <p:ph type="dt" sz="half" idx="10"/>
          </p:nvPr>
        </p:nvSpPr>
        <p:spPr/>
        <p:txBody>
          <a:bodyPr/>
          <a:lstStyle/>
          <a:p>
            <a:fld id="{0E88A1F2-2A77-4258-BC3C-D5F0DFAED87F}" type="datetime1">
              <a:rPr lang="en-IN" smtClean="0"/>
              <a:t>23-12-2015</a:t>
            </a:fld>
            <a:endParaRPr lang="en-IN"/>
          </a:p>
        </p:txBody>
      </p:sp>
      <p:sp>
        <p:nvSpPr>
          <p:cNvPr id="5" name="Footer Placeholder 4"/>
          <p:cNvSpPr>
            <a:spLocks noGrp="1"/>
          </p:cNvSpPr>
          <p:nvPr>
            <p:ph type="ftr" sz="quarter" idx="11"/>
          </p:nvPr>
        </p:nvSpPr>
        <p:spPr/>
        <p:txBody>
          <a:bodyPr/>
          <a:lstStyle/>
          <a:p>
            <a:r>
              <a:rPr lang="en-IN" smtClean="0"/>
              <a:t>Copyright@GTU</a:t>
            </a:r>
            <a:endParaRPr lang="en-IN"/>
          </a:p>
        </p:txBody>
      </p:sp>
      <p:sp>
        <p:nvSpPr>
          <p:cNvPr id="6" name="Slide Number Placeholder 5"/>
          <p:cNvSpPr>
            <a:spLocks noGrp="1"/>
          </p:cNvSpPr>
          <p:nvPr>
            <p:ph type="sldNum" sz="quarter" idx="12"/>
          </p:nvPr>
        </p:nvSpPr>
        <p:spPr/>
        <p:txBody>
          <a:bodyPr/>
          <a:lstStyle/>
          <a:p>
            <a:fld id="{2E6584E4-15AA-47C3-BAA4-B221381AEC07}" type="slidenum">
              <a:rPr lang="en-IN" smtClean="0"/>
              <a:t>8</a:t>
            </a:fld>
            <a:endParaRPr lang="en-IN"/>
          </a:p>
        </p:txBody>
      </p:sp>
    </p:spTree>
    <p:extLst>
      <p:ext uri="{BB962C8B-B14F-4D97-AF65-F5344CB8AC3E}">
        <p14:creationId xmlns:p14="http://schemas.microsoft.com/office/powerpoint/2010/main" val="4106377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2316162"/>
          </a:xfrm>
        </p:spPr>
        <p:txBody>
          <a:bodyPr>
            <a:normAutofit/>
          </a:bodyPr>
          <a:lstStyle/>
          <a:p>
            <a:r>
              <a:rPr lang="en-US" dirty="0" smtClean="0">
                <a:ln>
                  <a:solidFill>
                    <a:schemeClr val="accent1"/>
                  </a:solidFill>
                </a:ln>
                <a:solidFill>
                  <a:srgbClr val="FF0000"/>
                </a:solidFill>
              </a:rPr>
              <a:t>Intellectual</a:t>
            </a:r>
            <a:r>
              <a:rPr lang="en-US" dirty="0" smtClean="0">
                <a:solidFill>
                  <a:srgbClr val="FF0000"/>
                </a:solidFill>
              </a:rPr>
              <a:t> </a:t>
            </a:r>
            <a:r>
              <a:rPr lang="en-US" dirty="0" smtClean="0">
                <a:solidFill>
                  <a:schemeClr val="tx1"/>
                </a:solidFill>
              </a:rPr>
              <a:t>Property</a:t>
            </a:r>
            <a:r>
              <a:rPr lang="en-US" dirty="0" smtClean="0">
                <a:solidFill>
                  <a:srgbClr val="FF0000"/>
                </a:solidFill>
              </a:rPr>
              <a:t> </a:t>
            </a:r>
            <a:r>
              <a:rPr lang="en-US" b="1" u="sng" dirty="0" smtClean="0">
                <a:solidFill>
                  <a:srgbClr val="FF0000"/>
                </a:solidFill>
              </a:rPr>
              <a:t>Rights</a:t>
            </a:r>
            <a:r>
              <a:rPr lang="en-US" dirty="0" smtClean="0">
                <a:solidFill>
                  <a:srgbClr val="FF0000"/>
                </a:solidFill>
              </a:rPr>
              <a:t> </a:t>
            </a:r>
            <a:r>
              <a:rPr lang="en-US" dirty="0" smtClean="0"/>
              <a:t/>
            </a:r>
            <a:br>
              <a:rPr lang="en-US" dirty="0" smtClean="0"/>
            </a:br>
            <a:r>
              <a:rPr lang="en-US" dirty="0" smtClean="0"/>
              <a:t/>
            </a:r>
            <a:br>
              <a:rPr lang="en-US" dirty="0" smtClean="0"/>
            </a:br>
            <a:r>
              <a:rPr lang="en-US" dirty="0" smtClean="0"/>
              <a:t> “Rights” </a:t>
            </a:r>
            <a:endParaRPr lang="en-US" dirty="0"/>
          </a:p>
        </p:txBody>
      </p:sp>
      <p:sp>
        <p:nvSpPr>
          <p:cNvPr id="3" name="Content Placeholder 2"/>
          <p:cNvSpPr>
            <a:spLocks noGrp="1"/>
          </p:cNvSpPr>
          <p:nvPr>
            <p:ph idx="1"/>
          </p:nvPr>
        </p:nvSpPr>
        <p:spPr>
          <a:xfrm>
            <a:off x="609600" y="2971800"/>
            <a:ext cx="10972800" cy="2667001"/>
          </a:xfrm>
        </p:spPr>
        <p:txBody>
          <a:bodyPr/>
          <a:lstStyle/>
          <a:p>
            <a:r>
              <a:rPr lang="en-US" dirty="0" smtClean="0"/>
              <a:t>A moral or legal entitlement to have or do something.</a:t>
            </a:r>
            <a:endParaRPr lang="en-US" dirty="0"/>
          </a:p>
        </p:txBody>
      </p:sp>
      <p:sp>
        <p:nvSpPr>
          <p:cNvPr id="4" name="Slide Number Placeholder 3"/>
          <p:cNvSpPr>
            <a:spLocks noGrp="1"/>
          </p:cNvSpPr>
          <p:nvPr>
            <p:ph type="sldNum" sz="quarter" idx="12"/>
          </p:nvPr>
        </p:nvSpPr>
        <p:spPr/>
        <p:txBody>
          <a:bodyPr>
            <a:normAutofit/>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38163546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182</TotalTime>
  <Words>1456</Words>
  <Application>Microsoft Office PowerPoint</Application>
  <PresentationFormat>Custom</PresentationFormat>
  <Paragraphs>345</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Concourse</vt:lpstr>
      <vt:lpstr>Welcome  to Gujarat Technological University</vt:lpstr>
      <vt:lpstr>INDEX</vt:lpstr>
      <vt:lpstr>GTU : Largest Technological University</vt:lpstr>
      <vt:lpstr>GTU IPR Cell Overview</vt:lpstr>
      <vt:lpstr>GTU IP Cell Initiatives</vt:lpstr>
      <vt:lpstr>GTU IP Courses</vt:lpstr>
      <vt:lpstr>PowerPoint Presentation</vt:lpstr>
      <vt:lpstr>Kind of Property</vt:lpstr>
      <vt:lpstr>Intellectual Property Rights    “Rights” </vt:lpstr>
      <vt:lpstr>Intellectual Property Rights    “Property ” </vt:lpstr>
      <vt:lpstr>Intellectual Property Rights </vt:lpstr>
      <vt:lpstr>Intellectual Property Rights</vt:lpstr>
      <vt:lpstr>Nature</vt:lpstr>
      <vt:lpstr>Kinds</vt:lpstr>
      <vt:lpstr>Benefits of IP</vt:lpstr>
      <vt:lpstr>WHY……..??????</vt:lpstr>
      <vt:lpstr>Rationale</vt:lpstr>
      <vt:lpstr>PowerPoint Presentation</vt:lpstr>
      <vt:lpstr>Valuation for Merger, Acquisition, JV or Bankruptcy</vt:lpstr>
      <vt:lpstr>Negotiations to sell or license IP Rights.</vt:lpstr>
      <vt:lpstr>Fund raising through Bank loans or Venture capital</vt:lpstr>
      <vt:lpstr>Support in situations of IP conflict or dispute</vt:lpstr>
      <vt:lpstr>Assisting internal decision making for IP protection strategies</vt:lpstr>
      <vt:lpstr>Accounting and Taxation purposes</vt:lpstr>
      <vt:lpstr>Approaches</vt:lpstr>
      <vt:lpstr>Central Government initiative</vt:lpstr>
      <vt:lpstr>PowerPoint Presentation</vt:lpstr>
      <vt:lpstr>PowerPoint Presentation</vt:lpstr>
      <vt:lpstr>PowerPoint Presentation</vt:lpstr>
      <vt:lpstr>PowerPoint Presentation</vt:lpstr>
      <vt:lpstr>PROGRAM STRUCTURE</vt:lpstr>
      <vt:lpstr>OVERVIEW OF THE COURSE</vt:lpstr>
      <vt:lpstr>UNIQUE FEATURES OF THIS COURSE</vt:lpstr>
      <vt:lpstr>WHO SHOULD JOIN?</vt:lpstr>
      <vt:lpstr>Few Likely Benefit of this course </vt:lpstr>
      <vt:lpstr>PowerPoint Presentation</vt:lpstr>
      <vt:lpstr>Fee structure</vt:lpstr>
      <vt:lpstr>HOW TO APPLY?</vt:lpstr>
      <vt:lpstr>IMPORTANT DATES </vt:lpstr>
      <vt:lpstr> IMPORTANT Documents  </vt:lpstr>
      <vt:lpstr> For any clarification or query kindly contact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 Month Certification Course of     “IP VALUATION AND MANAGEMENT”</dc:title>
  <dc:creator>NEERAJ</dc:creator>
  <cp:lastModifiedBy>admin</cp:lastModifiedBy>
  <cp:revision>28</cp:revision>
  <cp:lastPrinted>2015-12-23T11:27:41Z</cp:lastPrinted>
  <dcterms:created xsi:type="dcterms:W3CDTF">2015-12-11T07:15:03Z</dcterms:created>
  <dcterms:modified xsi:type="dcterms:W3CDTF">2015-12-23T11:28:59Z</dcterms:modified>
</cp:coreProperties>
</file>